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2" r:id="rId3"/>
    <p:sldId id="273" r:id="rId4"/>
    <p:sldId id="275" r:id="rId5"/>
    <p:sldId id="276" r:id="rId6"/>
    <p:sldId id="277" r:id="rId7"/>
    <p:sldId id="285" r:id="rId8"/>
    <p:sldId id="279" r:id="rId9"/>
    <p:sldId id="280" r:id="rId10"/>
    <p:sldId id="281" r:id="rId11"/>
    <p:sldId id="282" r:id="rId12"/>
    <p:sldId id="283" r:id="rId13"/>
    <p:sldId id="28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167FA1-FB90-44EE-8281-8FF9F235EFAD}" v="4" dt="2020-11-26T12:51:27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A1C87D-2A6E-4E1D-A74D-628D37721A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CF1B3-73BB-46F0-AB29-2A8D2E8AFE1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4DD91-F3B6-4DD5-8FCC-860544D3D136}" type="datetimeFigureOut">
              <a:rPr lang="en-GB" smtClean="0"/>
              <a:t>09/03/2021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E6C2B-E9C1-461C-A975-8C1F69889A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A8E5F-0189-4C14-B735-9AD607DB10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50C6F-A025-4838-AF72-9F72B9F73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18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4B79D-79E9-4CE6-9E86-088DC3C4C40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F4E69-5629-41F7-B3D8-6DF4543E9C1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A8B339CE-5E4D-4C24-944B-57E9B6044761}" type="slidenum">
              <a:rPr lang="en-GB" altLang="en-US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33949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2FE0F-1788-4F17-8E37-608D84354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10717D-E2FB-4513-82E5-BC3107438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747E6-5042-498B-812C-6F3BF4DA4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AAAF4-3F4B-410E-A2AC-20DBFAA51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A29F6-6405-451C-BBFC-26CE3C663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40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597AF-35C0-45C3-B46B-E142E3166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130A3-9FB4-4E67-9422-BCE1E1007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E22FE-B6AB-43F2-A981-5CE38A211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1A733-8ED8-4EBE-85FA-6B57FEED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4BB25-E13F-452C-876F-FC92A2174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83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A9749A-D9F9-4D18-B837-BF316DD83E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7685CE-3F29-43FE-B074-C723FB917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26DA5-5A35-482C-96DA-53920C275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7B302-7AF9-4779-A23E-A81862AAA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65F51-5BCA-4C18-B873-0766C8EC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86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A1483-4699-4F80-8628-C318DAD54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269DA-879D-46C2-8C14-1A7E8C0C6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A0402-158C-4A4E-841B-D6D96FE23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F31AF-8B6B-4818-AED9-47F425FCB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9B90D-73B6-4657-B5DC-A73B6A7D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46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681A1-93D3-4023-ACD7-D8B360DD3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2BA71-83F5-4CB6-A635-F2CD70E72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5822C-2180-46D4-A82C-271806F47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C0B8C-F801-4CB2-980F-31CC8C6A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18F22-5A89-463F-8B66-0D1C9B4C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1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B2C76-91E7-4063-9AD8-BFE7A7F5E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6FB1B-2F5E-44C9-87E3-92DE2B65DD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4A031-99DC-4DA2-8CE7-46B1365D3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60A87-0192-4021-B6DF-6D63BA256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C86FA4-BBA0-4FC5-918E-FE7836A56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A8AF64-D36E-46C3-B018-D52E6F0BD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91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26CB0-F42D-4D20-B712-612F6D882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615858-6674-4B11-BFE7-9D393DC95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75DC1-5BD2-4BA9-85AE-6E3931232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ED78A-5BA8-43E7-BF28-E5CDB388CB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0CA16D-D624-4023-923D-6CD3C28EAF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898C9D-8DFC-4007-832D-5C735ACD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A5D3C4-53FF-4D9B-8472-A67DF9322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0EB84-53EA-4DAC-808A-4C8B05F84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33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7EE-679C-4D18-B120-5B5F88DCB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7D4E63-AF1A-408E-B0BE-41134C7EA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4256D6-D19B-491C-A4EE-029C8A927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839EF-17BF-42C6-AFEC-A6E18AF9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73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AE0E69-04E4-4330-8A0C-A41685B0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22D2BB-0223-42B7-BA30-0600383A8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311B9-70B8-4E52-B04C-68464051A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83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69D9F-812C-40B4-BD5C-04F7AA30C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B0A22-CE44-4BCD-B862-3D1909A1E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2E4E7-95CA-416D-9625-9E37380EE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6EE75-756A-4964-99DF-D47776434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2E79D5-2476-4477-A280-AFDA23EA8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66F34-1ACD-4166-9419-6160D1995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03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AF2A6-CB0F-43DC-B025-FDCCD151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47EAD0-4E13-45FB-8AF3-8E0E1162D5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316BC5-4C36-4753-87FC-3E39B745D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09D76-DCD0-443C-8F8A-C9E95B39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8AC9A-5450-4AA3-B6E9-A50FA499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82ABC4-8354-404F-ABFC-C10F17692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64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251BAF-6D6F-46C9-82BE-3C55046D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E3A3F-849F-4816-B238-63EC9F6EF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72AE3-8B57-4563-8A07-C0EAA9CA6B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78D7C-0A07-4646-B82F-E4D846CD17CD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3CFC3-2584-4081-9244-FA788B129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DF9DC-ACC7-4E0E-9ABC-FF169D9D7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6BC90-D774-45CC-84DA-06A275724E12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B4F98364-4481-4984-9BBA-205AC3FB788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317" y="0"/>
            <a:ext cx="1400683" cy="139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6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E8F5B-544E-40F4-A177-02ECFCD1E7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0" lang="en-GB" sz="4500" b="0" i="0" u="none" strike="noStrike" kern="1200" cap="none" spc="-50" normalizeH="0" baseline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 Development of Cognitive Behaviour Therapy: </a:t>
            </a:r>
            <a:r>
              <a:rPr lang="en-GB" sz="4500" spc="-5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W</a:t>
            </a:r>
            <a:r>
              <a:rPr kumimoji="0" lang="en-GB" sz="4500" b="0" i="0" u="none" strike="noStrike" kern="1200" cap="none" spc="-50" normalizeH="0" baseline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aves 1 and 2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708632-00A4-47AF-B945-29AC18BA1C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83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6661D-5E09-49F6-9065-F7C25F096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solidFill>
                  <a:srgbClr val="000000"/>
                </a:solidFill>
              </a:rPr>
              <a:t>Cognitive Self-talk/challenge</a:t>
            </a:r>
            <a:endParaRPr lang="en-GB" sz="3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ECC9-A31E-4B3B-80E5-BE2D628A4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Meichenbaum (1985) self-talk:</a:t>
            </a:r>
          </a:p>
          <a:p>
            <a:endParaRPr lang="en-GB" dirty="0"/>
          </a:p>
          <a:p>
            <a:pPr lvl="1"/>
            <a:r>
              <a:rPr lang="en-GB" dirty="0"/>
              <a:t>pre-prepared and rehearsed</a:t>
            </a:r>
          </a:p>
          <a:p>
            <a:pPr lvl="1"/>
            <a:r>
              <a:rPr lang="en-GB" dirty="0"/>
              <a:t>calm down and instructional messages</a:t>
            </a:r>
          </a:p>
          <a:p>
            <a:pPr lvl="1"/>
            <a:r>
              <a:rPr lang="en-GB" dirty="0"/>
              <a:t>interrupt flow of negative thoughts.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Beck et al. (1979) cognitive challenge:</a:t>
            </a:r>
          </a:p>
          <a:p>
            <a:endParaRPr lang="en-GB" dirty="0"/>
          </a:p>
          <a:p>
            <a:pPr lvl="1"/>
            <a:r>
              <a:rPr lang="en-GB" dirty="0"/>
              <a:t>practised through Socratic dialogue in therapy</a:t>
            </a:r>
          </a:p>
          <a:p>
            <a:pPr lvl="1"/>
            <a:r>
              <a:rPr lang="en-GB" dirty="0"/>
              <a:t>identify and challenge ‘on the fly’ negative thoughts.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4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C1B8-C454-47A8-8DDA-B312F0605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Template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8064A-8091-4983-AC0F-3C25725BC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Anxiety: exposure with response prevention</a:t>
            </a:r>
          </a:p>
          <a:p>
            <a:endParaRPr lang="en-GB" dirty="0"/>
          </a:p>
          <a:p>
            <a:r>
              <a:rPr lang="en-GB" dirty="0"/>
              <a:t>Encounter the feared context, and remain in it until no fear.</a:t>
            </a:r>
          </a:p>
          <a:p>
            <a:endParaRPr lang="en-GB" dirty="0"/>
          </a:p>
          <a:p>
            <a:r>
              <a:rPr lang="en-GB" dirty="0"/>
              <a:t>Graded exposure vs. flooding.</a:t>
            </a:r>
          </a:p>
          <a:p>
            <a:endParaRPr lang="en-GB" dirty="0"/>
          </a:p>
          <a:p>
            <a:r>
              <a:rPr lang="en-GB" dirty="0"/>
              <a:t>Behavioural programme +/- coping strategies such as relaxation, and cognitive strategies including appropriate self-talk (Meichenbaum 1985) and cognitive challenge (Beck et al. 1979).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347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3A080-2EDF-4AAF-ABC5-9CDEE1D73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Template Interventions,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B7B0B-DF8E-47A2-93BF-563488231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Depression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Behavioural activation if severe depression.</a:t>
            </a:r>
          </a:p>
          <a:p>
            <a:endParaRPr lang="en-GB" dirty="0"/>
          </a:p>
          <a:p>
            <a:r>
              <a:rPr lang="en-GB" dirty="0"/>
              <a:t>Identify and change surface cognitions and schema.</a:t>
            </a:r>
          </a:p>
          <a:p>
            <a:endParaRPr lang="en-GB" dirty="0"/>
          </a:p>
          <a:p>
            <a:r>
              <a:rPr lang="en-GB" dirty="0"/>
              <a:t>Behavioural hypothesis testing with use of, e.g., relaxation, cognitive self-talk.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541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EF8EA-E68F-44F7-8AF4-A06EB80A4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How Effective are the Therapies?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C458F-3C9A-45F3-815F-9BB9F8152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err="1"/>
              <a:t>Cuijpers</a:t>
            </a:r>
            <a:r>
              <a:rPr lang="en-GB"/>
              <a:t> et al. (</a:t>
            </a:r>
            <a:r>
              <a:rPr lang="en-GB" dirty="0"/>
              <a:t>2019):</a:t>
            </a:r>
          </a:p>
          <a:p>
            <a:pPr>
              <a:lnSpc>
                <a:spcPct val="150000"/>
              </a:lnSpc>
            </a:pPr>
            <a:r>
              <a:rPr lang="en-GB" dirty="0"/>
              <a:t>Relative effectiveness of differing intervention approaches ‘proving difficult to determine …’.</a:t>
            </a:r>
          </a:p>
          <a:p>
            <a:pPr marL="0" indent="0">
              <a:lnSpc>
                <a:spcPct val="150000"/>
              </a:lnSpc>
              <a:buNone/>
            </a:pP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/>
              <a:t>Gelso</a:t>
            </a:r>
            <a:r>
              <a:rPr lang="en-GB" dirty="0"/>
              <a:t> (2014):</a:t>
            </a:r>
          </a:p>
          <a:p>
            <a:pPr>
              <a:lnSpc>
                <a:spcPct val="150000"/>
              </a:lnSpc>
            </a:pPr>
            <a:r>
              <a:rPr lang="en-GB" dirty="0"/>
              <a:t>The personal relationship between therapist and recipient, and ‘the extent to which each is genuine … and experiences the other in ways that befit the other’.</a:t>
            </a:r>
          </a:p>
          <a:p>
            <a:pPr>
              <a:lnSpc>
                <a:spcPct val="150000"/>
              </a:lnSpc>
            </a:pPr>
            <a:r>
              <a:rPr lang="en-GB" dirty="0"/>
              <a:t>Therapy provides an explanation or rationale for why the person is experiencing their difficulties.</a:t>
            </a:r>
          </a:p>
          <a:p>
            <a:pPr>
              <a:lnSpc>
                <a:spcPct val="150000"/>
              </a:lnSpc>
            </a:pPr>
            <a:r>
              <a:rPr lang="en-GB" dirty="0"/>
              <a:t>Therapy provides expectations and support for actions to remedy problems, using the strategies appropriate to the form of therapy.</a:t>
            </a:r>
          </a:p>
          <a:p>
            <a:pPr>
              <a:lnSpc>
                <a:spcPct val="150000"/>
              </a:lnSpc>
            </a:pPr>
            <a:r>
              <a:rPr lang="en-GB" dirty="0"/>
              <a:t>It indicates change can be achieved and supports individuals while they attempt to make changes.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01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982639" y="512763"/>
            <a:ext cx="9228161" cy="914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dirty="0"/>
              <a:t>Wave 1: Behavioural Models – </a:t>
            </a:r>
            <a:br>
              <a:rPr lang="en-GB" dirty="0"/>
            </a:br>
            <a:r>
              <a:rPr lang="en-GB" dirty="0"/>
              <a:t>The Conditioning Process </a:t>
            </a:r>
            <a:endParaRPr lang="en-GB" dirty="0">
              <a:solidFill>
                <a:schemeClr val="tx2">
                  <a:satMod val="200000"/>
                </a:schemeClr>
              </a:solidFill>
            </a:endParaRPr>
          </a:p>
        </p:txBody>
      </p:sp>
      <p:grpSp>
        <p:nvGrpSpPr>
          <p:cNvPr id="22531" name="Group 12"/>
          <p:cNvGrpSpPr>
            <a:grpSpLocks/>
          </p:cNvGrpSpPr>
          <p:nvPr/>
        </p:nvGrpSpPr>
        <p:grpSpPr bwMode="auto">
          <a:xfrm>
            <a:off x="2133600" y="2819401"/>
            <a:ext cx="7315200" cy="3368675"/>
            <a:chOff x="384" y="1776"/>
            <a:chExt cx="4608" cy="2122"/>
          </a:xfrm>
        </p:grpSpPr>
        <p:sp>
          <p:nvSpPr>
            <p:cNvPr id="22532" name="Line 6"/>
            <p:cNvSpPr>
              <a:spLocks noChangeShapeType="1"/>
            </p:cNvSpPr>
            <p:nvPr/>
          </p:nvSpPr>
          <p:spPr bwMode="auto">
            <a:xfrm>
              <a:off x="864" y="1920"/>
              <a:ext cx="29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533" name="Line 7"/>
            <p:cNvSpPr>
              <a:spLocks noChangeShapeType="1"/>
            </p:cNvSpPr>
            <p:nvPr/>
          </p:nvSpPr>
          <p:spPr bwMode="auto">
            <a:xfrm flipV="1">
              <a:off x="1008" y="2736"/>
              <a:ext cx="288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534" name="Text Box 8"/>
            <p:cNvSpPr txBox="1">
              <a:spLocks noChangeArrowheads="1"/>
            </p:cNvSpPr>
            <p:nvPr/>
          </p:nvSpPr>
          <p:spPr bwMode="auto">
            <a:xfrm>
              <a:off x="384" y="1776"/>
              <a:ext cx="960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UCS</a:t>
              </a:r>
            </a:p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Car crash</a:t>
              </a:r>
            </a:p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endParaRPr lang="en-GB" altLang="en-US" sz="2000" dirty="0"/>
            </a:p>
          </p:txBody>
        </p:sp>
        <p:sp>
          <p:nvSpPr>
            <p:cNvPr id="22535" name="Text Box 9"/>
            <p:cNvSpPr txBox="1">
              <a:spLocks noChangeArrowheads="1"/>
            </p:cNvSpPr>
            <p:nvPr/>
          </p:nvSpPr>
          <p:spPr bwMode="auto">
            <a:xfrm>
              <a:off x="3888" y="1776"/>
              <a:ext cx="96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UCR</a:t>
              </a:r>
            </a:p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Fear</a:t>
              </a:r>
            </a:p>
          </p:txBody>
        </p:sp>
        <p:sp>
          <p:nvSpPr>
            <p:cNvPr id="22536" name="Text Box 10"/>
            <p:cNvSpPr txBox="1">
              <a:spLocks noChangeArrowheads="1"/>
            </p:cNvSpPr>
            <p:nvPr/>
          </p:nvSpPr>
          <p:spPr bwMode="auto">
            <a:xfrm>
              <a:off x="432" y="3360"/>
              <a:ext cx="1152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CS</a:t>
              </a:r>
            </a:p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Car</a:t>
              </a:r>
            </a:p>
          </p:txBody>
        </p:sp>
        <p:sp>
          <p:nvSpPr>
            <p:cNvPr id="22537" name="Text Box 11"/>
            <p:cNvSpPr txBox="1">
              <a:spLocks noChangeArrowheads="1"/>
            </p:cNvSpPr>
            <p:nvPr/>
          </p:nvSpPr>
          <p:spPr bwMode="auto">
            <a:xfrm>
              <a:off x="3984" y="2640"/>
              <a:ext cx="1008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CR</a:t>
              </a:r>
            </a:p>
            <a:p>
              <a:pPr eaLnBrk="1" hangingPunct="1">
                <a:spcBef>
                  <a:spcPct val="5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GB" altLang="en-US" sz="2000" dirty="0"/>
                <a:t>Fear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02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3300" dirty="0"/>
              <a:t>Two-factor Theory of Phobias (Mowrer 1947)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0" dirty="0"/>
              <a:t>Classical conditioning: conditioned emotional response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b="0" dirty="0"/>
              <a:t>Operant conditioning: safety behaviours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661D8A-24CE-4766-9E63-5FB5751729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sz="1800" dirty="0"/>
          </a:p>
          <a:p>
            <a:r>
              <a:rPr lang="en-GB" sz="1800" dirty="0"/>
              <a:t>Spiders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Agoraphobia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457A88-2348-4ABD-9DFB-6F0BF0D3D32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sz="1800" dirty="0"/>
          </a:p>
          <a:p>
            <a:r>
              <a:rPr lang="en-GB" sz="1800" dirty="0"/>
              <a:t>Avoid places that know there may be spiders</a:t>
            </a:r>
          </a:p>
          <a:p>
            <a:r>
              <a:rPr lang="en-GB" sz="1800" dirty="0"/>
              <a:t>Run away if see spider</a:t>
            </a:r>
          </a:p>
          <a:p>
            <a:r>
              <a:rPr lang="en-GB" sz="1800" dirty="0"/>
              <a:t>Ask someone to get rid of spiders from the bath!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Avoid leaving the house or specific contexts where panic or high anxiety previously experienced</a:t>
            </a:r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30733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Systematic Desensitization: Reconditioning/Deconditioning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2B083-8B6B-45FC-8493-753AB757A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Constructed including the following stimuli: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6636F-EF84-49DC-8372-86FC5E9D8A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ts val="900"/>
              <a:tabLst>
                <a:tab pos="288290" algn="l"/>
              </a:tabLst>
            </a:pPr>
            <a:endParaRPr lang="en-GB" sz="2300" u="none" strike="noStrike" spc="0" dirty="0">
              <a:effectLst/>
              <a:ea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pencil-drawn line, resembling the leg of a spider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pencil oval, resembling the body of a spider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pencil-drawn sketch of a spider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picture of an actual spider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80D6F3-9246-4CF6-B609-6298BB4F08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495706-F7DA-45AF-B850-5371F4EC9B7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ts val="900"/>
              <a:buFont typeface="Times New Roman" panose="02020603050405020304" pitchFamily="18" charset="0"/>
              <a:buAutoNum type="arabicPeriod"/>
              <a:tabLst>
                <a:tab pos="288290" algn="l"/>
              </a:tabLst>
            </a:pPr>
            <a:endParaRPr lang="en-GB" sz="2600" u="none" strike="noStrike" spc="0" dirty="0">
              <a:effectLst/>
              <a:ea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dead spider in a jar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dead spider on a nearby table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live spider in a jar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live spider constrained by the therapist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>
                <a:srgbClr val="000000"/>
              </a:buClr>
              <a:buSzPct val="100000"/>
              <a:tabLst>
                <a:tab pos="288290" algn="l"/>
              </a:tabLst>
            </a:pPr>
            <a:r>
              <a:rPr lang="en-GB" sz="2300" u="none" strike="noStrike" spc="0" dirty="0">
                <a:effectLst/>
                <a:ea typeface="Book Antiqua" panose="02040602050305030304" pitchFamily="18" charset="0"/>
                <a:cs typeface="Times New Roman" panose="02020603050405020304" pitchFamily="18" charset="0"/>
              </a:rPr>
              <a:t>a live, unconstrained spider.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070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42946-F52D-4CD7-AEA4-707E83818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Problems for Behavioural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F4336-8471-4612-93C8-A4C60EF15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Many people with a phobia unable to identify any traumatic conditioning incident.</a:t>
            </a:r>
          </a:p>
          <a:p>
            <a:endParaRPr lang="en-US" dirty="0"/>
          </a:p>
          <a:p>
            <a:r>
              <a:rPr lang="en-GB" dirty="0"/>
              <a:t>Many common phobias to relatively benign stimuli (e.g. spiders).</a:t>
            </a:r>
          </a:p>
          <a:p>
            <a:endParaRPr lang="en-US" dirty="0"/>
          </a:p>
          <a:p>
            <a:r>
              <a:rPr lang="en-GB" dirty="0"/>
              <a:t>Many common phobias to stimuli rarely if ever directly encountered by most individuals (e.g. snakes).</a:t>
            </a:r>
          </a:p>
          <a:p>
            <a:endParaRPr lang="en-GB" dirty="0"/>
          </a:p>
          <a:p>
            <a:r>
              <a:rPr lang="en-GB" dirty="0"/>
              <a:t>By contrast, rates of phobias to many frequently encountered and potentially frightening stimuli (e.g. traffic) low.</a:t>
            </a:r>
          </a:p>
          <a:p>
            <a:endParaRPr lang="en-US" dirty="0"/>
          </a:p>
          <a:p>
            <a:r>
              <a:rPr lang="en-GB" dirty="0"/>
              <a:t>Phobias tend to ‘run’ in families.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194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F160-9896-432C-8F42-D596B3860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Some Solutions and More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F1974-A116-4184-A10B-3B2CEEE9D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i="1" dirty="0"/>
              <a:t>One big solution:</a:t>
            </a:r>
          </a:p>
          <a:p>
            <a:endParaRPr lang="en-GB" dirty="0"/>
          </a:p>
          <a:p>
            <a:r>
              <a:rPr lang="en-GB" dirty="0"/>
              <a:t>Seligman (1971) – preparedness to condition to ‘phylogenetically relevant cues’.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But still more problems:</a:t>
            </a:r>
          </a:p>
          <a:p>
            <a:endParaRPr lang="en-GB" dirty="0"/>
          </a:p>
          <a:p>
            <a:pPr lvl="1"/>
            <a:r>
              <a:rPr lang="en-GB" dirty="0"/>
              <a:t>semantic networks</a:t>
            </a:r>
          </a:p>
          <a:p>
            <a:pPr lvl="1"/>
            <a:r>
              <a:rPr lang="en-GB" dirty="0"/>
              <a:t>the cognitive revolution</a:t>
            </a:r>
          </a:p>
          <a:p>
            <a:pPr lvl="1"/>
            <a:r>
              <a:rPr lang="en-GB" dirty="0"/>
              <a:t>the development of cognitive therapies.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22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C280E403-9511-4C91-8183-AE861A0035BE}"/>
              </a:ext>
            </a:extLst>
          </p:cNvPr>
          <p:cNvGrpSpPr/>
          <p:nvPr/>
        </p:nvGrpSpPr>
        <p:grpSpPr>
          <a:xfrm>
            <a:off x="940904" y="1476648"/>
            <a:ext cx="6997149" cy="5072956"/>
            <a:chOff x="1276269" y="637820"/>
            <a:chExt cx="7507513" cy="561562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9374DEB-C1C2-4C01-B29C-3F1B502E280C}"/>
                </a:ext>
              </a:extLst>
            </p:cNvPr>
            <p:cNvSpPr/>
            <p:nvPr/>
          </p:nvSpPr>
          <p:spPr>
            <a:xfrm>
              <a:off x="5001072" y="637820"/>
              <a:ext cx="1330197" cy="125195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Trigger stimulus – place of previous panic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6FA1635-190A-475F-A71B-A4AF448977EC}"/>
                </a:ext>
              </a:extLst>
            </p:cNvPr>
            <p:cNvGrpSpPr/>
            <p:nvPr/>
          </p:nvGrpSpPr>
          <p:grpSpPr>
            <a:xfrm>
              <a:off x="1276269" y="1325359"/>
              <a:ext cx="7507513" cy="4928081"/>
              <a:chOff x="1276269" y="1325359"/>
              <a:chExt cx="7507513" cy="4928081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F56E0155-8809-41FD-B9A7-F2D8BDFCD457}"/>
                  </a:ext>
                </a:extLst>
              </p:cNvPr>
              <p:cNvSpPr/>
              <p:nvPr/>
            </p:nvSpPr>
            <p:spPr>
              <a:xfrm>
                <a:off x="4807191" y="2402054"/>
                <a:ext cx="1454896" cy="125195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Conditioned sympathetic arousal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6538404-4960-4CB6-BFF1-919AEB48D50C}"/>
                  </a:ext>
                </a:extLst>
              </p:cNvPr>
              <p:cNvSpPr/>
              <p:nvPr/>
            </p:nvSpPr>
            <p:spPr>
              <a:xfrm>
                <a:off x="7328886" y="3212184"/>
                <a:ext cx="1454896" cy="125195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Threat perception: I’m having problems here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8F58B28-32EB-491A-8AC5-68D3903A4CF1}"/>
                  </a:ext>
                </a:extLst>
              </p:cNvPr>
              <p:cNvSpPr/>
              <p:nvPr/>
            </p:nvSpPr>
            <p:spPr>
              <a:xfrm>
                <a:off x="5091713" y="5001488"/>
                <a:ext cx="1392297" cy="125195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Interoceptive attention: I need to check I’m OK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7363ACE9-8E20-4626-9E5A-D82E766B4FC4}"/>
                  </a:ext>
                </a:extLst>
              </p:cNvPr>
              <p:cNvSpPr/>
              <p:nvPr/>
            </p:nvSpPr>
            <p:spPr>
              <a:xfrm>
                <a:off x="2840183" y="3144981"/>
                <a:ext cx="1454896" cy="1427019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Increased threat perception and arousal: I can feel my heart racing! Am I going to collapse?</a:t>
                </a: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499145F-8417-43A2-92C4-78421972518B}"/>
                  </a:ext>
                </a:extLst>
              </p:cNvPr>
              <p:cNvSpPr/>
              <p:nvPr/>
            </p:nvSpPr>
            <p:spPr>
              <a:xfrm>
                <a:off x="1276269" y="1325359"/>
                <a:ext cx="1231403" cy="125195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Increased arousal/</a:t>
                </a:r>
              </a:p>
              <a:p>
                <a:pPr algn="ctr"/>
                <a:r>
                  <a:rPr lang="en-GB" sz="1100" dirty="0">
                    <a:solidFill>
                      <a:schemeClr val="tx1"/>
                    </a:solidFill>
                  </a:rPr>
                  <a:t>threat … PANIC!!!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6F7D76B5-3FD8-42F4-8215-ABCDBE21A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6171" y="1957989"/>
                <a:ext cx="0" cy="35122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64E52D2D-DA4B-4A3B-B892-4E090B6EE5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4010" y="3204895"/>
                <a:ext cx="914569" cy="27138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393A701-64E7-48D6-A887-430DEE87C58D}"/>
                  </a:ext>
                </a:extLst>
              </p:cNvPr>
              <p:cNvCxnSpPr/>
              <p:nvPr/>
            </p:nvCxnSpPr>
            <p:spPr>
              <a:xfrm flipH="1">
                <a:off x="6954982" y="4733034"/>
                <a:ext cx="408709" cy="374075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C4A891D-9945-4816-A29B-7FDDDD0440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34514" y="4733030"/>
                <a:ext cx="457199" cy="325222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E580E09B-A9B2-436C-A2BC-CBAA5712C2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72760" y="2742841"/>
                <a:ext cx="467422" cy="469342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627A82F-E76D-485C-A7FA-2630C5BE8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2" y="308396"/>
            <a:ext cx="10515600" cy="1325563"/>
          </a:xfrm>
        </p:spPr>
        <p:txBody>
          <a:bodyPr>
            <a:normAutofit/>
          </a:bodyPr>
          <a:lstStyle/>
          <a:p>
            <a:r>
              <a:rPr lang="en-US" sz="3300" dirty="0"/>
              <a:t>Wave 2: Cognitive </a:t>
            </a:r>
            <a:r>
              <a:rPr lang="en-US" sz="3300" dirty="0" err="1"/>
              <a:t>Behavioural</a:t>
            </a:r>
            <a:r>
              <a:rPr lang="en-US" sz="3300" dirty="0"/>
              <a:t> Explanations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4030901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7F371-EE41-450B-9615-86E74279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Cognitive Behaviour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BDC47-4928-4281-92D9-CF471726B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100000"/>
              </a:lnSpc>
            </a:pPr>
            <a:r>
              <a:rPr lang="en-GB" altLang="en-US" dirty="0"/>
              <a:t>Primary goal is to change cognitive distortions.</a:t>
            </a:r>
          </a:p>
          <a:p>
            <a:pPr eaLnBrk="1" hangingPunct="1">
              <a:lnSpc>
                <a:spcPct val="100000"/>
              </a:lnSpc>
            </a:pPr>
            <a:endParaRPr lang="en-GB" altLang="en-US" dirty="0"/>
          </a:p>
          <a:p>
            <a:pPr eaLnBrk="1" hangingPunct="1">
              <a:lnSpc>
                <a:spcPct val="100000"/>
              </a:lnSpc>
            </a:pPr>
            <a:r>
              <a:rPr lang="en-GB" altLang="en-US" dirty="0"/>
              <a:t>Usually short term.</a:t>
            </a:r>
          </a:p>
          <a:p>
            <a:pPr eaLnBrk="1" hangingPunct="1">
              <a:lnSpc>
                <a:spcPct val="100000"/>
              </a:lnSpc>
            </a:pPr>
            <a:endParaRPr lang="en-GB" altLang="en-US" dirty="0"/>
          </a:p>
          <a:p>
            <a:pPr eaLnBrk="1" hangingPunct="1">
              <a:lnSpc>
                <a:spcPct val="100000"/>
              </a:lnSpc>
            </a:pPr>
            <a:r>
              <a:rPr lang="en-GB" altLang="en-US" dirty="0"/>
              <a:t>Maintains a large behavioural component.</a:t>
            </a:r>
          </a:p>
          <a:p>
            <a:pPr eaLnBrk="1" hangingPunct="1">
              <a:lnSpc>
                <a:spcPct val="100000"/>
              </a:lnSpc>
            </a:pPr>
            <a:endParaRPr lang="en-GB" altLang="en-US" dirty="0"/>
          </a:p>
          <a:p>
            <a:pPr eaLnBrk="1" hangingPunct="1">
              <a:lnSpc>
                <a:spcPct val="100000"/>
              </a:lnSpc>
            </a:pPr>
            <a:r>
              <a:rPr lang="en-GB" altLang="en-US" dirty="0"/>
              <a:t>Focuses on the here-and-now.</a:t>
            </a:r>
          </a:p>
          <a:p>
            <a:pPr eaLnBrk="1" hangingPunct="1">
              <a:lnSpc>
                <a:spcPct val="100000"/>
              </a:lnSpc>
            </a:pPr>
            <a:endParaRPr lang="en-GB" altLang="en-US" dirty="0"/>
          </a:p>
          <a:p>
            <a:pPr eaLnBrk="1" hangingPunct="1">
              <a:lnSpc>
                <a:spcPct val="100000"/>
              </a:lnSpc>
            </a:pPr>
            <a:r>
              <a:rPr lang="en-GB" altLang="en-US" dirty="0"/>
              <a:t>Directive.</a:t>
            </a:r>
          </a:p>
          <a:p>
            <a:pPr eaLnBrk="1" hangingPunct="1">
              <a:lnSpc>
                <a:spcPct val="100000"/>
              </a:lnSpc>
            </a:pPr>
            <a:endParaRPr lang="en-GB" altLang="en-US" dirty="0"/>
          </a:p>
          <a:p>
            <a:pPr>
              <a:lnSpc>
                <a:spcPct val="100000"/>
              </a:lnSpc>
            </a:pPr>
            <a:r>
              <a:rPr lang="en-GB" altLang="en-US" dirty="0"/>
              <a:t>Focuses on skills (cognitive, behavioural) taught to the individual to help them cope better with their emotional problem. Meichenbaum (1985) referred to the therapist as ‘educator’.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66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350CF-9C17-4468-B1C9-AECCA409C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Skills Taught Include… Relaxation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35F33-B5CD-4BC0-96F8-FEFC99309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Helps people learn techniques for reducing tension at the time they are experiencing it.</a:t>
            </a:r>
          </a:p>
          <a:p>
            <a:endParaRPr lang="en-GB" dirty="0"/>
          </a:p>
          <a:p>
            <a:r>
              <a:rPr lang="en-GB" dirty="0"/>
              <a:t>Strategies include: </a:t>
            </a:r>
          </a:p>
          <a:p>
            <a:endParaRPr lang="en-GB" dirty="0"/>
          </a:p>
          <a:p>
            <a:pPr lvl="1"/>
            <a:r>
              <a:rPr lang="en-GB" dirty="0"/>
              <a:t>controlled breathing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progressive muscle relaxation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guided imagery.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505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692</Words>
  <Application>Microsoft Office PowerPoint</Application>
  <PresentationFormat>Widescreen</PresentationFormat>
  <Paragraphs>127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The Development of Cognitive Behaviour Therapy: Waves 1 and 2</vt:lpstr>
      <vt:lpstr>Wave 1: Behavioural Models –  The Conditioning Process </vt:lpstr>
      <vt:lpstr>Two-factor Theory of Phobias (Mowrer 1947)</vt:lpstr>
      <vt:lpstr>Systematic Desensitization: Reconditioning/Deconditioning</vt:lpstr>
      <vt:lpstr>Problems for Behavioural Explanations</vt:lpstr>
      <vt:lpstr>Some Solutions and More Problems</vt:lpstr>
      <vt:lpstr>Wave 2: Cognitive Behavioural Explanations</vt:lpstr>
      <vt:lpstr>Cognitive Behaviour Therapy</vt:lpstr>
      <vt:lpstr>Skills Taught Include… Relaxation Training</vt:lpstr>
      <vt:lpstr>Cognitive Self-talk/challenge</vt:lpstr>
      <vt:lpstr>Template Interventions</vt:lpstr>
      <vt:lpstr>Template Interventions, Continued</vt:lpstr>
      <vt:lpstr>How Effective are the Therapies?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development of cognitive behaviour therapy: Waves 1 and 2</dc:title>
  <dc:creator>Paul Bennett</dc:creator>
  <cp:lastModifiedBy>Heathcock, Clara</cp:lastModifiedBy>
  <cp:revision>20</cp:revision>
  <dcterms:created xsi:type="dcterms:W3CDTF">2020-09-28T11:05:40Z</dcterms:created>
  <dcterms:modified xsi:type="dcterms:W3CDTF">2021-03-09T15:41:05Z</dcterms:modified>
</cp:coreProperties>
</file>