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notesMasterIdLst>
    <p:notesMasterId r:id="rId8"/>
  </p:notesMasterIdLst>
  <p:sldIdLst>
    <p:sldId id="308" r:id="rId2"/>
    <p:sldId id="311" r:id="rId3"/>
    <p:sldId id="313" r:id="rId4"/>
    <p:sldId id="305" r:id="rId5"/>
    <p:sldId id="307" r:id="rId6"/>
    <p:sldId id="309" r:id="rId7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493E1B-240C-4FAB-A864-5B5030AA4D55}" v="7" dt="2020-11-26T13:07:23.4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68" d="100"/>
          <a:sy n="68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894BF-D3C2-4484-A245-DA23942F476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FA941-DA0B-4AF3-89C3-09B09FB2E3A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328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FE799-1491-4777-BDB1-A83C3D65D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C6FFA7-F68F-4F85-ADB0-D52DFC9203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0BFD6-0387-49A2-8C29-233CD633D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F5DF-C273-44DE-AC42-9B4EB5697072}" type="datetimeFigureOut">
              <a:rPr lang="en-GB" smtClean="0"/>
              <a:pPr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276A45-9495-4768-8C27-2B9F272C9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F6F27-41CE-4F8D-803D-1A91A4E95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B7A2-0C55-4504-9884-94D2099FD3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0966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5FAB1-AE3C-4BAD-B5A7-31C1390BA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83D047-F6DE-49F8-986F-1BFCEF733A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E60EF-2E88-4EC8-BFC8-116EEE8DE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F5DF-C273-44DE-AC42-9B4EB5697072}" type="datetimeFigureOut">
              <a:rPr lang="en-GB" smtClean="0"/>
              <a:pPr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39CE6-4694-4ED0-AA91-5CC483752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8C32D-C31A-4231-A42F-35C46E528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B7A2-0C55-4504-9884-94D2099FD3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4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428454-1585-42B1-830D-658C1422BF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FD20BD-79BD-4014-B1F4-EB04CEDB5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578138-C004-4354-9CD3-916298332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F5DF-C273-44DE-AC42-9B4EB5697072}" type="datetimeFigureOut">
              <a:rPr lang="en-GB" smtClean="0"/>
              <a:pPr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08008E-F911-467C-AEA1-3A07726D9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EA370-2756-45AB-BCEB-B76734423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B7A2-0C55-4504-9884-94D2099FD3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2327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F8068-4585-47C4-904E-DABAF9655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FC1E6-F5D1-4BEE-A5C9-53C453AD5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0DB6B-77A2-4F60-96EF-C5728C4E5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F5DF-C273-44DE-AC42-9B4EB5697072}" type="datetimeFigureOut">
              <a:rPr lang="en-GB" smtClean="0"/>
              <a:pPr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17A08-34CA-4B38-BB4E-B49BB228D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4750F-4A95-4885-B8CB-856F9A4EA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B7A2-0C55-4504-9884-94D2099FD3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717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07265-81FE-4563-829B-6225C4D16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BB7AF1-03D2-44AC-A991-AA49FEAA7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01E49-523C-430A-828F-5AA2E9763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F5DF-C273-44DE-AC42-9B4EB5697072}" type="datetimeFigureOut">
              <a:rPr lang="en-GB" smtClean="0"/>
              <a:pPr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3D614-9086-42C8-94B9-2F6F60ED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DAB3E-D4D3-4FA6-8730-5265BC477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B7A2-0C55-4504-9884-94D2099FD3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94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72CF1-A2F5-48CB-A355-E2E0D3E37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30EA8F-B5C5-4096-A78B-E05B99F7DE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1AE6E1-1919-48AA-A18E-8E26AEE2A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F58E43-9163-4346-ABB2-4E21F69C4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F5DF-C273-44DE-AC42-9B4EB5697072}" type="datetimeFigureOut">
              <a:rPr lang="en-GB" smtClean="0"/>
              <a:pPr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5EC669-B0E5-4EA3-A7E4-1B50EFF47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FCFA04-B959-4A60-B071-E7F6611D9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B7A2-0C55-4504-9884-94D2099FD3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6296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58A7A-C1D7-4326-B100-3300C27BB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32F084-D2D9-4AEB-8C91-71D56E7E9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ECDCF8-9B0F-4939-9BCB-66B92793EE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112565-03D9-4633-A052-136AFAF896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E33775-46C5-4CE6-9628-5F9516EBC5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8DA5E3-085E-4DF0-AB89-D783AEDBF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F5DF-C273-44DE-AC42-9B4EB5697072}" type="datetimeFigureOut">
              <a:rPr lang="en-GB" smtClean="0"/>
              <a:pPr/>
              <a:t>09/03/2021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BE465D-7469-4635-A883-31CEFAC3F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7EAE12-987A-450C-8754-757B21EAD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B7A2-0C55-4504-9884-94D2099FD3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019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303EA-8E87-4CB1-A628-053D0B967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8A9FC5-CCD3-42F0-95AC-CE456E054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F5DF-C273-44DE-AC42-9B4EB5697072}" type="datetimeFigureOut">
              <a:rPr lang="en-GB" smtClean="0"/>
              <a:pPr/>
              <a:t>09/03/2021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353F6D-6A7C-4671-8F4B-89E5598E8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7A30B1-6114-4DB1-9361-F86BBA65F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B7A2-0C55-4504-9884-94D2099FD3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912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23B61A-307B-4471-8B35-7F8B8BDB6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F5DF-C273-44DE-AC42-9B4EB5697072}" type="datetimeFigureOut">
              <a:rPr lang="en-GB" smtClean="0"/>
              <a:pPr/>
              <a:t>09/03/2021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333934-31D1-489F-8E86-48B1285A1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7FD018-FE23-498E-B064-7A9412397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B7A2-0C55-4504-9884-94D2099FD3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4744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96508-F621-49F5-A626-9973FE41D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49C4C-B9F9-453E-B2D6-32BD22A8E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A3DBAB-9921-4247-843C-F5DF3F92F7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4E062F-6D73-423E-87A9-0B56BC577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F5DF-C273-44DE-AC42-9B4EB5697072}" type="datetimeFigureOut">
              <a:rPr lang="en-GB" smtClean="0"/>
              <a:pPr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95EAF5-D9C0-4F05-A7EA-1B90134E2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A76A4-AEB8-4BF9-A339-F95AD6BCA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B7A2-0C55-4504-9884-94D2099FD3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2544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F7257-F8BC-4DC5-B9A7-5E8050CBF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0DADB9-AB4E-49C3-8CB5-A31F9F3CFB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B65D31-1108-497B-89C4-EE29A08B4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38FD36-98C9-41BE-8F18-724B9E9C9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F5DF-C273-44DE-AC42-9B4EB5697072}" type="datetimeFigureOut">
              <a:rPr lang="en-GB" smtClean="0"/>
              <a:pPr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637F8C-BBF6-4EBE-BEC2-A27AE4D58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90C02-A275-4B7D-BEE3-5DAE2D1D3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B7A2-0C55-4504-9884-94D2099FD3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78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F1BAB1-6191-469B-899B-77E34101B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8ED7C-4D51-455E-8273-8A7CE7B45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1890F-1379-459F-B1C0-19AFB08F14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DF5DF-C273-44DE-AC42-9B4EB5697072}" type="datetimeFigureOut">
              <a:rPr lang="en-GB" smtClean="0"/>
              <a:pPr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1996D-0CF0-49B1-805B-D55B466319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CCF1AC-2BF0-408C-BCB3-19FCBA3BB8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4B7A2-0C55-4504-9884-94D2099FD3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F25D7E11-6C0D-498E-96F9-3A6B63C10397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304" y="0"/>
            <a:ext cx="1491992" cy="14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793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BE1844-B06F-41B0-8DE5-35F420501A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rationale and development of treatment formulations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1DC02EE-9CE7-4CB4-932E-180086EDD9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855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5F779ED-9A04-4718-9829-B3CCA91DE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Diagnosis – the DSM model</a:t>
            </a:r>
            <a:br>
              <a:rPr lang="en-GB" dirty="0"/>
            </a:b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4CF85D-EF8A-41E2-B5D7-CC3796BBF4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520" y="1825625"/>
            <a:ext cx="3886200" cy="4351338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Useful for medics when prescribing </a:t>
            </a:r>
          </a:p>
          <a:p>
            <a:pPr lvl="1"/>
            <a:r>
              <a:rPr lang="en-GB" dirty="0"/>
              <a:t>Useful for research – you know what you are studying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F6B9796-D087-4AEF-A506-E824AA457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83968" y="1825625"/>
            <a:ext cx="3886200" cy="4351338"/>
          </a:xfrm>
        </p:spPr>
        <p:txBody>
          <a:bodyPr>
            <a:normAutofit/>
          </a:bodyPr>
          <a:lstStyle/>
          <a:p>
            <a:r>
              <a:rPr lang="en-GB" sz="1800" dirty="0"/>
              <a:t>Arbitrary and not based on science</a:t>
            </a:r>
          </a:p>
          <a:p>
            <a:r>
              <a:rPr lang="en-GB" sz="1800" dirty="0"/>
              <a:t>Actually, not that good at accurate diagnosis: DSM field trials of reliability: 3 conditions, very good; 7 good; 4 questionable – including depression and GAD</a:t>
            </a:r>
          </a:p>
          <a:p>
            <a:r>
              <a:rPr lang="en-GB" sz="1800" dirty="0"/>
              <a:t>Not good for psych therapy – doesn’t tap in to process</a:t>
            </a:r>
          </a:p>
          <a:p>
            <a:r>
              <a:rPr lang="en-GB" sz="1800" dirty="0"/>
              <a:t>Philosophy of mental health – disease, dichotomy vs. process and normalization </a:t>
            </a:r>
          </a:p>
          <a:p>
            <a:r>
              <a:rPr lang="en-GB" sz="1800" dirty="0"/>
              <a:t>(ADHD, bereavement and GAD)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091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47729EB-82E2-427E-99D2-8F882EB90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 formulation?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E3CC7CC-4328-48AC-9EAF-CAB75FFBA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0" dirty="0"/>
              <a:t>An </a:t>
            </a:r>
            <a:r>
              <a:rPr lang="en-GB" sz="1800" b="0" i="1" dirty="0"/>
              <a:t>explanatory hypothesis </a:t>
            </a:r>
            <a:r>
              <a:rPr lang="en-GB" sz="1800" b="0" dirty="0"/>
              <a:t>about the nature of the clinical problem</a:t>
            </a:r>
          </a:p>
          <a:p>
            <a:endParaRPr lang="en-GB" sz="1800" b="0" dirty="0"/>
          </a:p>
          <a:p>
            <a:pPr marL="0" indent="0">
              <a:buNone/>
            </a:pPr>
            <a:r>
              <a:rPr lang="en-GB" sz="1800" b="0" dirty="0"/>
              <a:t>Key functions are:</a:t>
            </a:r>
          </a:p>
          <a:p>
            <a:pPr marL="0" indent="0">
              <a:buNone/>
            </a:pPr>
            <a:endParaRPr lang="en-GB" sz="1800" b="0" dirty="0"/>
          </a:p>
          <a:p>
            <a:pPr lvl="1"/>
            <a:r>
              <a:rPr lang="en-GB" b="0" dirty="0"/>
              <a:t>Provide a clear and realistic ‘model’ of how the person got to where they are</a:t>
            </a:r>
          </a:p>
          <a:p>
            <a:pPr lvl="1"/>
            <a:r>
              <a:rPr lang="en-GB" dirty="0"/>
              <a:t>Guide the therapist in what to do </a:t>
            </a:r>
          </a:p>
          <a:p>
            <a:pPr lvl="1"/>
            <a:r>
              <a:rPr lang="en-GB" dirty="0"/>
              <a:t>Establish criteria for evaluating the effectiveness of the intervention.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Formulations are:</a:t>
            </a:r>
          </a:p>
          <a:p>
            <a:pPr marL="0" indent="0">
              <a:buNone/>
            </a:pPr>
            <a:endParaRPr lang="en-GB" sz="1800" dirty="0"/>
          </a:p>
          <a:p>
            <a:pPr lvl="1"/>
            <a:r>
              <a:rPr lang="en-GB" dirty="0"/>
              <a:t>not static, and may change in the light of information emerging over time</a:t>
            </a:r>
          </a:p>
          <a:p>
            <a:pPr lvl="1"/>
            <a:r>
              <a:rPr lang="en-GB" dirty="0"/>
              <a:t>guided by the theoretical perspective of the therapist, which focuses the questions asked and the formulation established.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112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GB" dirty="0"/>
              <a:t>More on formulation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112E8-650A-42AC-995A-832B500C0B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5536" y="2141536"/>
            <a:ext cx="8119814" cy="4351338"/>
          </a:xfrm>
        </p:spPr>
        <p:txBody>
          <a:bodyPr>
            <a:normAutofit/>
          </a:bodyPr>
          <a:lstStyle/>
          <a:p>
            <a:r>
              <a:rPr lang="en-GB" sz="1800" i="1" dirty="0"/>
              <a:t>The presenting problem(s): </a:t>
            </a:r>
            <a:r>
              <a:rPr lang="en-GB" sz="1800" dirty="0"/>
              <a:t>what is troubling the individual?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i="1" dirty="0"/>
              <a:t>Predisposing factors: </a:t>
            </a:r>
            <a:r>
              <a:rPr lang="en-GB" sz="1800" dirty="0"/>
              <a:t>what factors have left them vulnerable to any problems they are experiencing?</a:t>
            </a:r>
          </a:p>
          <a:p>
            <a:endParaRPr lang="en-GB" sz="1800" dirty="0"/>
          </a:p>
          <a:p>
            <a:r>
              <a:rPr lang="en-GB" sz="1800" i="1" dirty="0"/>
              <a:t>Precipitating factors: </a:t>
            </a:r>
            <a:r>
              <a:rPr lang="en-GB" sz="1800" dirty="0"/>
              <a:t>why have they developed problems now?</a:t>
            </a:r>
          </a:p>
          <a:p>
            <a:endParaRPr lang="en-GB" sz="1800" dirty="0"/>
          </a:p>
          <a:p>
            <a:r>
              <a:rPr lang="en-GB" sz="1800" i="1" dirty="0"/>
              <a:t>Perpetuating cognitions and consequences: </a:t>
            </a:r>
            <a:r>
              <a:rPr lang="en-GB" sz="1800" dirty="0"/>
              <a:t>what thoughts are they experiencing and behaviours are they engaged in that are maintaining their problems?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136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Tests of the accuracy of a formulation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Persons’ (1989) five tests of a formulation:</a:t>
            </a:r>
          </a:p>
          <a:p>
            <a:endParaRPr lang="en-GB" sz="1800" dirty="0"/>
          </a:p>
          <a:p>
            <a:pPr marL="742950" lvl="1" indent="-342900">
              <a:buFont typeface="+mj-lt"/>
              <a:buAutoNum type="arabicPeriod"/>
            </a:pPr>
            <a:r>
              <a:rPr lang="en-GB" dirty="0"/>
              <a:t>Try to account for each problem/symptom in the light of the case formulation.</a:t>
            </a:r>
          </a:p>
          <a:p>
            <a:pPr marL="742950" lvl="1" indent="-342900">
              <a:buFont typeface="+mj-lt"/>
              <a:buAutoNum type="arabicPeriod"/>
            </a:pPr>
            <a:r>
              <a:rPr lang="en-GB" dirty="0"/>
              <a:t>Try to account for current (including new) precipitants of problems.</a:t>
            </a:r>
          </a:p>
          <a:p>
            <a:pPr marL="742950" lvl="1" indent="-342900">
              <a:buFont typeface="+mj-lt"/>
              <a:buAutoNum type="arabicPeriod"/>
            </a:pPr>
            <a:r>
              <a:rPr lang="en-GB" dirty="0"/>
              <a:t>Make predictions/retrodictions about how the client is likely to behave, feel, think, or to have behaved, felt, thought, in specific circumstances.</a:t>
            </a:r>
          </a:p>
          <a:p>
            <a:pPr marL="742950" lvl="1" indent="-342900">
              <a:buFont typeface="+mj-lt"/>
              <a:buAutoNum type="arabicPeriod"/>
            </a:pPr>
            <a:r>
              <a:rPr lang="en-GB" dirty="0"/>
              <a:t>Check whether the client feels that the formulation ‘fits’ them.</a:t>
            </a:r>
          </a:p>
          <a:p>
            <a:pPr marL="742950" lvl="1" indent="-342900">
              <a:buFont typeface="+mj-lt"/>
              <a:buAutoNum type="arabicPeriod"/>
            </a:pPr>
            <a:r>
              <a:rPr lang="en-GB" dirty="0"/>
              <a:t>Evaluate treatment success/failure; this may not always be due to the accuracy/inaccuracy of the formulation, but there is at least a strong possibility that it is.</a:t>
            </a:r>
          </a:p>
        </p:txBody>
      </p:sp>
    </p:spTree>
    <p:extLst>
      <p:ext uri="{BB962C8B-B14F-4D97-AF65-F5344CB8AC3E}">
        <p14:creationId xmlns:p14="http://schemas.microsoft.com/office/powerpoint/2010/main" val="3910989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B16721-AE8C-4989-AC4B-6EE39E2CE1B4}"/>
              </a:ext>
            </a:extLst>
          </p:cNvPr>
          <p:cNvSpPr txBox="1"/>
          <p:nvPr/>
        </p:nvSpPr>
        <p:spPr>
          <a:xfrm>
            <a:off x="781285" y="2924944"/>
            <a:ext cx="1800200" cy="16619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Trigger</a:t>
            </a:r>
          </a:p>
          <a:p>
            <a:endParaRPr lang="en-GB" sz="1600" dirty="0"/>
          </a:p>
          <a:p>
            <a:r>
              <a:rPr lang="en-GB" sz="1400" dirty="0"/>
              <a:t>Boyfriend talked about visiting family at Christmas, but did not mention me going with him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90F0FCD-8E28-4CEC-B135-E2B7CC325CB3}"/>
              </a:ext>
            </a:extLst>
          </p:cNvPr>
          <p:cNvGrpSpPr/>
          <p:nvPr/>
        </p:nvGrpSpPr>
        <p:grpSpPr>
          <a:xfrm>
            <a:off x="2581485" y="1163634"/>
            <a:ext cx="5563884" cy="5694366"/>
            <a:chOff x="1459182" y="767606"/>
            <a:chExt cx="5563884" cy="569436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A4F6B60-D818-4C75-8C8C-E42C31655E15}"/>
                </a:ext>
              </a:extLst>
            </p:cNvPr>
            <p:cNvSpPr txBox="1"/>
            <p:nvPr/>
          </p:nvSpPr>
          <p:spPr>
            <a:xfrm>
              <a:off x="3311860" y="767606"/>
              <a:ext cx="2448272" cy="107721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Previous experiences</a:t>
              </a:r>
            </a:p>
            <a:p>
              <a:endParaRPr lang="en-GB" dirty="0"/>
            </a:p>
            <a:p>
              <a:r>
                <a:rPr lang="en-GB" sz="1400" dirty="0"/>
                <a:t>Abandoned by parents – grew up in care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5D19DCB-EC64-4FD2-B205-FCAF287D4485}"/>
                </a:ext>
              </a:extLst>
            </p:cNvPr>
            <p:cNvSpPr txBox="1"/>
            <p:nvPr/>
          </p:nvSpPr>
          <p:spPr>
            <a:xfrm>
              <a:off x="3631422" y="2132856"/>
              <a:ext cx="1881156" cy="98488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b="1" dirty="0"/>
                <a:t>Schema</a:t>
              </a:r>
            </a:p>
            <a:p>
              <a:endParaRPr lang="en-GB" sz="1400" dirty="0"/>
            </a:p>
            <a:p>
              <a:r>
                <a:rPr lang="en-GB" sz="1400" dirty="0"/>
                <a:t>I am unwanted</a:t>
              </a:r>
            </a:p>
            <a:p>
              <a:r>
                <a:rPr lang="en-GB" sz="1400" dirty="0"/>
                <a:t>I am not worthy of love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9BB59B-A71F-48AE-957A-5ABB7A1BCC46}"/>
                </a:ext>
              </a:extLst>
            </p:cNvPr>
            <p:cNvSpPr txBox="1"/>
            <p:nvPr/>
          </p:nvSpPr>
          <p:spPr>
            <a:xfrm>
              <a:off x="3030007" y="3764863"/>
              <a:ext cx="3083986" cy="1231106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b="1" dirty="0"/>
                <a:t>Automatic interpretation</a:t>
              </a:r>
            </a:p>
            <a:p>
              <a:endParaRPr lang="en-GB" sz="1600" b="1" dirty="0"/>
            </a:p>
            <a:p>
              <a:r>
                <a:rPr lang="en-GB" sz="1400" dirty="0"/>
                <a:t>He doesn’t love me</a:t>
              </a:r>
            </a:p>
            <a:p>
              <a:r>
                <a:rPr lang="en-GB" sz="1400" dirty="0"/>
                <a:t>He doesn’t want to be with me</a:t>
              </a:r>
            </a:p>
            <a:p>
              <a:r>
                <a:rPr lang="en-GB" sz="1400" dirty="0"/>
                <a:t>He doesn’t want his family to know me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A9B16E-6513-481D-9076-A3CE0D82DB92}"/>
                </a:ext>
              </a:extLst>
            </p:cNvPr>
            <p:cNvSpPr txBox="1"/>
            <p:nvPr/>
          </p:nvSpPr>
          <p:spPr>
            <a:xfrm>
              <a:off x="1459182" y="5415532"/>
              <a:ext cx="2018438" cy="80021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b="1" dirty="0"/>
                <a:t>Behavioural response</a:t>
              </a:r>
            </a:p>
            <a:p>
              <a:endParaRPr lang="en-GB" sz="1600" b="1" dirty="0"/>
            </a:p>
            <a:p>
              <a:r>
                <a:rPr lang="en-GB" sz="1400" dirty="0"/>
                <a:t>Angry confrontation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E8B679E-E47C-4134-9895-5F264B805518}"/>
                </a:ext>
              </a:extLst>
            </p:cNvPr>
            <p:cNvSpPr txBox="1"/>
            <p:nvPr/>
          </p:nvSpPr>
          <p:spPr>
            <a:xfrm>
              <a:off x="5220072" y="5415532"/>
              <a:ext cx="1802994" cy="104644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b="1" dirty="0"/>
                <a:t>Emotional reaction</a:t>
              </a:r>
            </a:p>
            <a:p>
              <a:endParaRPr lang="en-GB" dirty="0"/>
            </a:p>
            <a:p>
              <a:r>
                <a:rPr lang="en-GB" sz="1400" dirty="0"/>
                <a:t>Grief</a:t>
              </a:r>
            </a:p>
            <a:p>
              <a:r>
                <a:rPr lang="en-GB" sz="1400" dirty="0"/>
                <a:t>Anxiety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008BD56-8820-487B-934F-8ED220839676}"/>
                </a:ext>
              </a:extLst>
            </p:cNvPr>
            <p:cNvCxnSpPr/>
            <p:nvPr/>
          </p:nvCxnSpPr>
          <p:spPr>
            <a:xfrm>
              <a:off x="4427984" y="1844824"/>
              <a:ext cx="0" cy="2160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8A43884-2E61-481D-B00D-41C44617C582}"/>
                </a:ext>
              </a:extLst>
            </p:cNvPr>
            <p:cNvCxnSpPr/>
            <p:nvPr/>
          </p:nvCxnSpPr>
          <p:spPr>
            <a:xfrm>
              <a:off x="4427984" y="3284984"/>
              <a:ext cx="0" cy="4320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A0E20B7-AEC9-42EB-B3D9-C8A3691F0518}"/>
                </a:ext>
              </a:extLst>
            </p:cNvPr>
            <p:cNvCxnSpPr>
              <a:cxnSpLocks/>
            </p:cNvCxnSpPr>
            <p:nvPr/>
          </p:nvCxnSpPr>
          <p:spPr>
            <a:xfrm>
              <a:off x="1511660" y="3495200"/>
              <a:ext cx="1332148" cy="8852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9FCA858-5BEE-4657-B6B2-AE26538B0ECC}"/>
                </a:ext>
              </a:extLst>
            </p:cNvPr>
            <p:cNvCxnSpPr/>
            <p:nvPr/>
          </p:nvCxnSpPr>
          <p:spPr>
            <a:xfrm flipH="1">
              <a:off x="2843808" y="5157192"/>
              <a:ext cx="936104" cy="1440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D6E9ACA-77B9-48C4-9DBD-45F66A04CCBE}"/>
                </a:ext>
              </a:extLst>
            </p:cNvPr>
            <p:cNvCxnSpPr/>
            <p:nvPr/>
          </p:nvCxnSpPr>
          <p:spPr>
            <a:xfrm>
              <a:off x="5148064" y="5085184"/>
              <a:ext cx="504056" cy="1440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itle 21">
            <a:extLst>
              <a:ext uri="{FF2B5EF4-FFF2-40B4-BE49-F238E27FC236}">
                <a16:creationId xmlns:a16="http://schemas.microsoft.com/office/drawing/2014/main" id="{D57A5B18-95EA-46DB-9387-C748ACEFC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76449"/>
          </a:xfrm>
        </p:spPr>
        <p:txBody>
          <a:bodyPr>
            <a:noAutofit/>
          </a:bodyPr>
          <a:lstStyle/>
          <a:p>
            <a:r>
              <a:rPr lang="en-GB" dirty="0"/>
              <a:t>Basic anxiety/anger-related formulation</a:t>
            </a:r>
          </a:p>
        </p:txBody>
      </p:sp>
    </p:spTree>
    <p:extLst>
      <p:ext uri="{BB962C8B-B14F-4D97-AF65-F5344CB8AC3E}">
        <p14:creationId xmlns:p14="http://schemas.microsoft.com/office/powerpoint/2010/main" val="9003136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358dca98-e3e0-48cd-8ab6-f31fa67a280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442</Words>
  <Application>Microsoft Office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The rationale and development of treatment formulations</vt:lpstr>
      <vt:lpstr>Diagnosis – the DSM model </vt:lpstr>
      <vt:lpstr>What is a formulation?</vt:lpstr>
      <vt:lpstr>More on formulation</vt:lpstr>
      <vt:lpstr>Tests of the accuracy of a formulation</vt:lpstr>
      <vt:lpstr>Basic anxiety/anger-related formulation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rationale and development of treatment formulations</dc:title>
  <dc:creator>Paul Bennett</dc:creator>
  <cp:lastModifiedBy>Heathcock, Clara</cp:lastModifiedBy>
  <cp:revision>14</cp:revision>
  <dcterms:created xsi:type="dcterms:W3CDTF">2020-08-31T10:41:13Z</dcterms:created>
  <dcterms:modified xsi:type="dcterms:W3CDTF">2021-03-09T14:51:30Z</dcterms:modified>
</cp:coreProperties>
</file>