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19"/>
  </p:notesMasterIdLst>
  <p:sldIdLst>
    <p:sldId id="256" r:id="rId2"/>
    <p:sldId id="258" r:id="rId3"/>
    <p:sldId id="259" r:id="rId4"/>
    <p:sldId id="261" r:id="rId5"/>
    <p:sldId id="260" r:id="rId6"/>
    <p:sldId id="296" r:id="rId7"/>
    <p:sldId id="266" r:id="rId8"/>
    <p:sldId id="288" r:id="rId9"/>
    <p:sldId id="289" r:id="rId10"/>
    <p:sldId id="287" r:id="rId11"/>
    <p:sldId id="292" r:id="rId12"/>
    <p:sldId id="297" r:id="rId13"/>
    <p:sldId id="291" r:id="rId14"/>
    <p:sldId id="267" r:id="rId15"/>
    <p:sldId id="268" r:id="rId16"/>
    <p:sldId id="269" r:id="rId17"/>
    <p:sldId id="286" r:id="rId18"/>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60"/>
  </p:normalViewPr>
  <p:slideViewPr>
    <p:cSldViewPr>
      <p:cViewPr varScale="1">
        <p:scale>
          <a:sx n="72" d="100"/>
          <a:sy n="72" d="100"/>
        </p:scale>
        <p:origin x="1326" y="6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671AC662-5F7E-4BE9-9964-F8625618A077}"/>
    <pc:docChg chg="modSld">
      <pc:chgData name="Paul Bennett" userId="33a34068dc46463b" providerId="LiveId" clId="{671AC662-5F7E-4BE9-9964-F8625618A077}" dt="2021-03-02T16:35:34.562" v="10" actId="20577"/>
      <pc:docMkLst>
        <pc:docMk/>
      </pc:docMkLst>
      <pc:sldChg chg="modSp mod">
        <pc:chgData name="Paul Bennett" userId="33a34068dc46463b" providerId="LiveId" clId="{671AC662-5F7E-4BE9-9964-F8625618A077}" dt="2021-03-02T16:35:34.562" v="10" actId="20577"/>
        <pc:sldMkLst>
          <pc:docMk/>
          <pc:sldMk cId="0" sldId="297"/>
        </pc:sldMkLst>
        <pc:spChg chg="mod">
          <ac:chgData name="Paul Bennett" userId="33a34068dc46463b" providerId="LiveId" clId="{671AC662-5F7E-4BE9-9964-F8625618A077}" dt="2021-03-02T16:35:34.562" v="10" actId="20577"/>
          <ac:spMkLst>
            <pc:docMk/>
            <pc:sldMk cId="0" sldId="297"/>
            <ac:spMk id="3" creationId="{19D54E7E-7B16-4F15-9577-B934B89F86B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090868-ECEE-4DDC-9474-0C6E3597CDD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Tahoma" charset="0"/>
              </a:defRPr>
            </a:lvl1pPr>
          </a:lstStyle>
          <a:p>
            <a:pPr>
              <a:defRPr/>
            </a:pPr>
            <a:endParaRPr lang="en-GB" dirty="0"/>
          </a:p>
        </p:txBody>
      </p:sp>
      <p:sp>
        <p:nvSpPr>
          <p:cNvPr id="3" name="Date Placeholder 2">
            <a:extLst>
              <a:ext uri="{FF2B5EF4-FFF2-40B4-BE49-F238E27FC236}">
                <a16:creationId xmlns:a16="http://schemas.microsoft.com/office/drawing/2014/main" id="{74C4C5A5-1F4F-460B-9E77-9713B5098403}"/>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Tahoma" charset="0"/>
              </a:defRPr>
            </a:lvl1pPr>
          </a:lstStyle>
          <a:p>
            <a:pPr>
              <a:defRPr/>
            </a:pPr>
            <a:fld id="{459EC34C-14D4-4EB2-83E1-5C4965D9614A}" type="datetimeFigureOut">
              <a:rPr lang="en-GB"/>
              <a:pPr>
                <a:defRPr/>
              </a:pPr>
              <a:t>09/03/2021</a:t>
            </a:fld>
            <a:endParaRPr lang="en-GB" dirty="0"/>
          </a:p>
        </p:txBody>
      </p:sp>
      <p:sp>
        <p:nvSpPr>
          <p:cNvPr id="4" name="Slide Image Placeholder 3">
            <a:extLst>
              <a:ext uri="{FF2B5EF4-FFF2-40B4-BE49-F238E27FC236}">
                <a16:creationId xmlns:a16="http://schemas.microsoft.com/office/drawing/2014/main" id="{AEF43B35-B17B-43CA-BC34-9B51C17AE676}"/>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a:extLst>
              <a:ext uri="{FF2B5EF4-FFF2-40B4-BE49-F238E27FC236}">
                <a16:creationId xmlns:a16="http://schemas.microsoft.com/office/drawing/2014/main" id="{28D7FADF-D5DB-4BA5-B67F-49532DBDA28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61E6ECC5-8254-4E87-868A-8449B08BC44A}"/>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Tahoma" charset="0"/>
              </a:defRPr>
            </a:lvl1pPr>
          </a:lstStyle>
          <a:p>
            <a:pPr>
              <a:defRPr/>
            </a:pPr>
            <a:endParaRPr lang="en-GB" dirty="0"/>
          </a:p>
        </p:txBody>
      </p:sp>
      <p:sp>
        <p:nvSpPr>
          <p:cNvPr id="7" name="Slide Number Placeholder 6">
            <a:extLst>
              <a:ext uri="{FF2B5EF4-FFF2-40B4-BE49-F238E27FC236}">
                <a16:creationId xmlns:a16="http://schemas.microsoft.com/office/drawing/2014/main" id="{F41ADD84-5895-4368-8A9B-159A3E4ACC7D}"/>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26BF07C-8429-4C55-A73E-1FFD0438DAA1}" type="slidenum">
              <a:rPr lang="en-GB" altLang="en-US"/>
              <a:pPr/>
              <a:t>‹#›</a:t>
            </a:fld>
            <a:endParaRPr lang="en-GB" alt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802BD71-7312-4D1D-8D0A-0F0960C97B87}"/>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6FD86426-1F4D-48E7-B5BF-33EF015C1F56}"/>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17C5B720-7C01-4943-95AA-B7D43A0D1F06}"/>
              </a:ext>
            </a:extLst>
          </p:cNvPr>
          <p:cNvSpPr>
            <a:spLocks noGrp="1"/>
          </p:cNvSpPr>
          <p:nvPr>
            <p:ph type="sldNum" sz="quarter" idx="12"/>
          </p:nvPr>
        </p:nvSpPr>
        <p:spPr/>
        <p:txBody>
          <a:bodyPr/>
          <a:lstStyle>
            <a:lvl1pPr>
              <a:defRPr/>
            </a:lvl1pPr>
          </a:lstStyle>
          <a:p>
            <a:fld id="{8DC51E62-BCED-485D-B4EA-711C6AC1873C}" type="slidenum">
              <a:rPr lang="en-US" altLang="en-US"/>
              <a:pPr/>
              <a:t>‹#›</a:t>
            </a:fld>
            <a:endParaRPr lang="en-US" altLang="en-US" dirty="0"/>
          </a:p>
        </p:txBody>
      </p:sp>
    </p:spTree>
    <p:extLst>
      <p:ext uri="{BB962C8B-B14F-4D97-AF65-F5344CB8AC3E}">
        <p14:creationId xmlns:p14="http://schemas.microsoft.com/office/powerpoint/2010/main" val="536745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BC7EA7-23E4-47D1-BAA4-6AB67A6175A9}"/>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9FD9B5F1-D05E-4A8D-B5CA-F2E8D22B8668}"/>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AE08FCB2-6381-42A9-AC58-03A05F5942C4}"/>
              </a:ext>
            </a:extLst>
          </p:cNvPr>
          <p:cNvSpPr>
            <a:spLocks noGrp="1"/>
          </p:cNvSpPr>
          <p:nvPr>
            <p:ph type="sldNum" sz="quarter" idx="12"/>
          </p:nvPr>
        </p:nvSpPr>
        <p:spPr/>
        <p:txBody>
          <a:bodyPr/>
          <a:lstStyle>
            <a:lvl1pPr>
              <a:defRPr/>
            </a:lvl1pPr>
          </a:lstStyle>
          <a:p>
            <a:fld id="{0B83B4C3-7011-43C1-B7B7-CB796E47DD77}" type="slidenum">
              <a:rPr lang="en-US" altLang="en-US"/>
              <a:pPr/>
              <a:t>‹#›</a:t>
            </a:fld>
            <a:endParaRPr lang="en-US" altLang="en-US" dirty="0"/>
          </a:p>
        </p:txBody>
      </p:sp>
    </p:spTree>
    <p:extLst>
      <p:ext uri="{BB962C8B-B14F-4D97-AF65-F5344CB8AC3E}">
        <p14:creationId xmlns:p14="http://schemas.microsoft.com/office/powerpoint/2010/main" val="1079719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D12759-5627-4AC8-9C98-DBABB05B626D}"/>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9C74055C-6462-4723-9F6F-169041E57F6B}"/>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2D21B0C4-142F-4E9A-9FEF-9544ADB59D5F}"/>
              </a:ext>
            </a:extLst>
          </p:cNvPr>
          <p:cNvSpPr>
            <a:spLocks noGrp="1"/>
          </p:cNvSpPr>
          <p:nvPr>
            <p:ph type="sldNum" sz="quarter" idx="12"/>
          </p:nvPr>
        </p:nvSpPr>
        <p:spPr/>
        <p:txBody>
          <a:bodyPr/>
          <a:lstStyle>
            <a:lvl1pPr>
              <a:defRPr/>
            </a:lvl1pPr>
          </a:lstStyle>
          <a:p>
            <a:fld id="{3A7FB3D2-D763-4347-A681-FC52E81D7798}" type="slidenum">
              <a:rPr lang="en-US" altLang="en-US"/>
              <a:pPr/>
              <a:t>‹#›</a:t>
            </a:fld>
            <a:endParaRPr lang="en-US" altLang="en-US" dirty="0"/>
          </a:p>
        </p:txBody>
      </p:sp>
    </p:spTree>
    <p:extLst>
      <p:ext uri="{BB962C8B-B14F-4D97-AF65-F5344CB8AC3E}">
        <p14:creationId xmlns:p14="http://schemas.microsoft.com/office/powerpoint/2010/main" val="11765320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a:t>Click to edit Master title style</a:t>
            </a:r>
            <a:endParaRPr lang="en-GB"/>
          </a:p>
        </p:txBody>
      </p:sp>
      <p:sp>
        <p:nvSpPr>
          <p:cNvPr id="3" name="Table Placeholder 2"/>
          <p:cNvSpPr>
            <a:spLocks noGrp="1"/>
          </p:cNvSpPr>
          <p:nvPr>
            <p:ph type="tbl" idx="1"/>
          </p:nvPr>
        </p:nvSpPr>
        <p:spPr>
          <a:xfrm>
            <a:off x="1182688" y="2017713"/>
            <a:ext cx="7772400" cy="4114800"/>
          </a:xfrm>
        </p:spPr>
        <p:txBody>
          <a:bodyPr rtlCol="0">
            <a:normAutofit/>
          </a:bodyPr>
          <a:lstStyle/>
          <a:p>
            <a:pPr lvl="0"/>
            <a:endParaRPr lang="en-GB" noProof="0" dirty="0"/>
          </a:p>
        </p:txBody>
      </p:sp>
      <p:sp>
        <p:nvSpPr>
          <p:cNvPr id="4" name="Date Placeholder 3">
            <a:extLst>
              <a:ext uri="{FF2B5EF4-FFF2-40B4-BE49-F238E27FC236}">
                <a16:creationId xmlns:a16="http://schemas.microsoft.com/office/drawing/2014/main" id="{7E597E57-7E69-4739-B96A-87B48775222A}"/>
              </a:ext>
            </a:extLst>
          </p:cNvPr>
          <p:cNvSpPr>
            <a:spLocks noGrp="1"/>
          </p:cNvSpPr>
          <p:nvPr>
            <p:ph type="dt" sz="half" idx="10"/>
          </p:nvPr>
        </p:nvSpPr>
        <p:spPr>
          <a:xfrm>
            <a:off x="1162050" y="6243638"/>
            <a:ext cx="1905000" cy="457200"/>
          </a:xfrm>
        </p:spPr>
        <p:txBody>
          <a:bodyPr/>
          <a:lstStyle>
            <a:lvl1pPr>
              <a:defRPr smtClean="0"/>
            </a:lvl1pPr>
          </a:lstStyle>
          <a:p>
            <a:pPr>
              <a:defRPr/>
            </a:pPr>
            <a:endParaRPr lang="en-US" dirty="0"/>
          </a:p>
        </p:txBody>
      </p:sp>
      <p:sp>
        <p:nvSpPr>
          <p:cNvPr id="5" name="Footer Placeholder 4">
            <a:extLst>
              <a:ext uri="{FF2B5EF4-FFF2-40B4-BE49-F238E27FC236}">
                <a16:creationId xmlns:a16="http://schemas.microsoft.com/office/drawing/2014/main" id="{1A84CF6D-5B27-4E14-B32D-CC918739E495}"/>
              </a:ext>
            </a:extLst>
          </p:cNvPr>
          <p:cNvSpPr>
            <a:spLocks noGrp="1"/>
          </p:cNvSpPr>
          <p:nvPr>
            <p:ph type="ftr" sz="quarter" idx="11"/>
          </p:nvPr>
        </p:nvSpPr>
        <p:spPr>
          <a:xfrm>
            <a:off x="3657600" y="6243638"/>
            <a:ext cx="2895600" cy="457200"/>
          </a:xfrm>
        </p:spPr>
        <p:txBody>
          <a:bodyPr/>
          <a:lstStyle>
            <a:lvl1pPr>
              <a:defRPr smtClean="0"/>
            </a:lvl1pPr>
          </a:lstStyle>
          <a:p>
            <a:pPr>
              <a:defRPr/>
            </a:pPr>
            <a:endParaRPr lang="en-US" dirty="0"/>
          </a:p>
        </p:txBody>
      </p:sp>
      <p:sp>
        <p:nvSpPr>
          <p:cNvPr id="6" name="Slide Number Placeholder 5">
            <a:extLst>
              <a:ext uri="{FF2B5EF4-FFF2-40B4-BE49-F238E27FC236}">
                <a16:creationId xmlns:a16="http://schemas.microsoft.com/office/drawing/2014/main" id="{17DC1B49-6B0C-497A-BAE8-AD78ACE10375}"/>
              </a:ext>
            </a:extLst>
          </p:cNvPr>
          <p:cNvSpPr>
            <a:spLocks noGrp="1"/>
          </p:cNvSpPr>
          <p:nvPr>
            <p:ph type="sldNum" sz="quarter" idx="12"/>
          </p:nvPr>
        </p:nvSpPr>
        <p:spPr>
          <a:xfrm>
            <a:off x="7042150" y="6243638"/>
            <a:ext cx="1905000" cy="457200"/>
          </a:xfrm>
        </p:spPr>
        <p:txBody>
          <a:bodyPr/>
          <a:lstStyle>
            <a:lvl1pPr>
              <a:defRPr/>
            </a:lvl1pPr>
          </a:lstStyle>
          <a:p>
            <a:fld id="{93557813-2B90-4DDA-B321-AF78B2AD1C5E}" type="slidenum">
              <a:rPr lang="en-US" altLang="en-US"/>
              <a:pPr/>
              <a:t>‹#›</a:t>
            </a:fld>
            <a:endParaRPr lang="en-US" altLang="en-US" dirty="0"/>
          </a:p>
        </p:txBody>
      </p:sp>
    </p:spTree>
    <p:extLst>
      <p:ext uri="{BB962C8B-B14F-4D97-AF65-F5344CB8AC3E}">
        <p14:creationId xmlns:p14="http://schemas.microsoft.com/office/powerpoint/2010/main" val="3858337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lvl1pPr>
          </a:lstStyle>
          <a:p>
            <a:r>
              <a:rPr lang="en-US" dirty="0"/>
              <a:t>Click to edit Master title style</a:t>
            </a:r>
            <a:endParaRPr lang="en-GB" dirty="0"/>
          </a:p>
        </p:txBody>
      </p:sp>
      <p:sp>
        <p:nvSpPr>
          <p:cNvPr id="3" name="Content Placeholder 2"/>
          <p:cNvSpPr>
            <a:spLocks noGrp="1"/>
          </p:cNvSpPr>
          <p:nvPr>
            <p:ph idx="1"/>
          </p:nvPr>
        </p:nvSpPr>
        <p:spPr/>
        <p:txBody>
          <a:bodyPr>
            <a:normAutofit/>
          </a:bodyPr>
          <a:lstStyle>
            <a:lvl1pPr>
              <a:defRPr sz="1800">
                <a:latin typeface="Arial" pitchFamily="34" charset="0"/>
                <a:cs typeface="Arial" pitchFamily="34" charset="0"/>
              </a:defRPr>
            </a:lvl1pPr>
            <a:lvl2pPr>
              <a:defRPr sz="1800">
                <a:latin typeface="Arial" pitchFamily="34" charset="0"/>
                <a:cs typeface="Arial" pitchFamily="34" charset="0"/>
              </a:defRPr>
            </a:lvl2pPr>
            <a:lvl3pPr>
              <a:defRPr sz="18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30B95BF-4136-44DC-B2EE-734E83C84B64}"/>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39F393C0-D172-4CFC-8041-50A04F34B410}"/>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15A59E3E-AC73-4D09-BAE9-1A6923659A35}"/>
              </a:ext>
            </a:extLst>
          </p:cNvPr>
          <p:cNvSpPr>
            <a:spLocks noGrp="1"/>
          </p:cNvSpPr>
          <p:nvPr>
            <p:ph type="sldNum" sz="quarter" idx="12"/>
          </p:nvPr>
        </p:nvSpPr>
        <p:spPr/>
        <p:txBody>
          <a:bodyPr/>
          <a:lstStyle>
            <a:lvl1pPr>
              <a:defRPr/>
            </a:lvl1pPr>
          </a:lstStyle>
          <a:p>
            <a:fld id="{A2709A23-395F-47BF-9DE4-6CBC019C5224}" type="slidenum">
              <a:rPr lang="en-US" altLang="en-US"/>
              <a:pPr/>
              <a:t>‹#›</a:t>
            </a:fld>
            <a:endParaRPr lang="en-US" altLang="en-US" dirty="0"/>
          </a:p>
        </p:txBody>
      </p:sp>
    </p:spTree>
    <p:extLst>
      <p:ext uri="{BB962C8B-B14F-4D97-AF65-F5344CB8AC3E}">
        <p14:creationId xmlns:p14="http://schemas.microsoft.com/office/powerpoint/2010/main" val="3854060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AEAC97-616A-4C9B-A24A-04071BAC66E3}"/>
              </a:ext>
            </a:extLst>
          </p:cNvPr>
          <p:cNvSpPr>
            <a:spLocks noGrp="1"/>
          </p:cNvSpPr>
          <p:nvPr>
            <p:ph type="dt" sz="half" idx="10"/>
          </p:nvPr>
        </p:nvSpPr>
        <p:spPr/>
        <p:txBody>
          <a:bodyPr/>
          <a:lstStyle>
            <a:lvl1pPr>
              <a:defRPr/>
            </a:lvl1pPr>
          </a:lstStyle>
          <a:p>
            <a:pPr>
              <a:defRPr/>
            </a:pPr>
            <a:endParaRPr lang="en-US" dirty="0"/>
          </a:p>
        </p:txBody>
      </p:sp>
      <p:sp>
        <p:nvSpPr>
          <p:cNvPr id="5" name="Footer Placeholder 4">
            <a:extLst>
              <a:ext uri="{FF2B5EF4-FFF2-40B4-BE49-F238E27FC236}">
                <a16:creationId xmlns:a16="http://schemas.microsoft.com/office/drawing/2014/main" id="{C8A4B545-4999-41F1-AA5E-086EFB0D2BBE}"/>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5">
            <a:extLst>
              <a:ext uri="{FF2B5EF4-FFF2-40B4-BE49-F238E27FC236}">
                <a16:creationId xmlns:a16="http://schemas.microsoft.com/office/drawing/2014/main" id="{B7F70940-8D85-4317-81A6-C8A0F3486C8C}"/>
              </a:ext>
            </a:extLst>
          </p:cNvPr>
          <p:cNvSpPr>
            <a:spLocks noGrp="1"/>
          </p:cNvSpPr>
          <p:nvPr>
            <p:ph type="sldNum" sz="quarter" idx="12"/>
          </p:nvPr>
        </p:nvSpPr>
        <p:spPr/>
        <p:txBody>
          <a:bodyPr/>
          <a:lstStyle>
            <a:lvl1pPr>
              <a:defRPr/>
            </a:lvl1pPr>
          </a:lstStyle>
          <a:p>
            <a:fld id="{C37EA722-E3A0-434B-8A54-4ECC35A60720}" type="slidenum">
              <a:rPr lang="en-US" altLang="en-US"/>
              <a:pPr/>
              <a:t>‹#›</a:t>
            </a:fld>
            <a:endParaRPr lang="en-US" altLang="en-US" dirty="0"/>
          </a:p>
        </p:txBody>
      </p:sp>
    </p:spTree>
    <p:extLst>
      <p:ext uri="{BB962C8B-B14F-4D97-AF65-F5344CB8AC3E}">
        <p14:creationId xmlns:p14="http://schemas.microsoft.com/office/powerpoint/2010/main" val="3435875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469B82BC-E4A0-42ED-8248-0CAF38F7BD69}"/>
              </a:ext>
            </a:extLst>
          </p:cNvPr>
          <p:cNvSpPr>
            <a:spLocks noGrp="1"/>
          </p:cNvSpPr>
          <p:nvPr>
            <p:ph type="dt" sz="half" idx="10"/>
          </p:nvPr>
        </p:nvSpPr>
        <p:spPr/>
        <p:txBody>
          <a:bodyPr/>
          <a:lstStyle>
            <a:lvl1pPr>
              <a:defRPr/>
            </a:lvl1pPr>
          </a:lstStyle>
          <a:p>
            <a:pPr>
              <a:defRPr/>
            </a:pPr>
            <a:endParaRPr lang="en-US" dirty="0"/>
          </a:p>
        </p:txBody>
      </p:sp>
      <p:sp>
        <p:nvSpPr>
          <p:cNvPr id="6" name="Footer Placeholder 4">
            <a:extLst>
              <a:ext uri="{FF2B5EF4-FFF2-40B4-BE49-F238E27FC236}">
                <a16:creationId xmlns:a16="http://schemas.microsoft.com/office/drawing/2014/main" id="{52B2197C-EF5A-49BC-B364-232340B79479}"/>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46B07FFE-28BE-4664-A3E0-1D31C2B5A88E}"/>
              </a:ext>
            </a:extLst>
          </p:cNvPr>
          <p:cNvSpPr>
            <a:spLocks noGrp="1"/>
          </p:cNvSpPr>
          <p:nvPr>
            <p:ph type="sldNum" sz="quarter" idx="12"/>
          </p:nvPr>
        </p:nvSpPr>
        <p:spPr/>
        <p:txBody>
          <a:bodyPr/>
          <a:lstStyle>
            <a:lvl1pPr>
              <a:defRPr/>
            </a:lvl1pPr>
          </a:lstStyle>
          <a:p>
            <a:fld id="{FFE600CF-4B39-4974-AA00-EF274216B69D}" type="slidenum">
              <a:rPr lang="en-US" altLang="en-US"/>
              <a:pPr/>
              <a:t>‹#›</a:t>
            </a:fld>
            <a:endParaRPr lang="en-US" altLang="en-US" dirty="0"/>
          </a:p>
        </p:txBody>
      </p:sp>
    </p:spTree>
    <p:extLst>
      <p:ext uri="{BB962C8B-B14F-4D97-AF65-F5344CB8AC3E}">
        <p14:creationId xmlns:p14="http://schemas.microsoft.com/office/powerpoint/2010/main" val="106513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2CD0C619-B12E-4BD5-9C37-8FD8A3CE449A}"/>
              </a:ext>
            </a:extLst>
          </p:cNvPr>
          <p:cNvSpPr>
            <a:spLocks noGrp="1"/>
          </p:cNvSpPr>
          <p:nvPr>
            <p:ph type="dt" sz="half" idx="10"/>
          </p:nvPr>
        </p:nvSpPr>
        <p:spPr/>
        <p:txBody>
          <a:bodyPr/>
          <a:lstStyle>
            <a:lvl1pPr>
              <a:defRPr/>
            </a:lvl1pPr>
          </a:lstStyle>
          <a:p>
            <a:pPr>
              <a:defRPr/>
            </a:pPr>
            <a:endParaRPr lang="en-US" dirty="0"/>
          </a:p>
        </p:txBody>
      </p:sp>
      <p:sp>
        <p:nvSpPr>
          <p:cNvPr id="8" name="Footer Placeholder 4">
            <a:extLst>
              <a:ext uri="{FF2B5EF4-FFF2-40B4-BE49-F238E27FC236}">
                <a16:creationId xmlns:a16="http://schemas.microsoft.com/office/drawing/2014/main" id="{8BBCB4A9-84F7-4ADF-8CC3-E6174AA7EEFB}"/>
              </a:ext>
            </a:extLst>
          </p:cNvPr>
          <p:cNvSpPr>
            <a:spLocks noGrp="1"/>
          </p:cNvSpPr>
          <p:nvPr>
            <p:ph type="ftr" sz="quarter" idx="11"/>
          </p:nvPr>
        </p:nvSpPr>
        <p:spPr/>
        <p:txBody>
          <a:bodyPr/>
          <a:lstStyle>
            <a:lvl1pPr>
              <a:defRPr/>
            </a:lvl1pPr>
          </a:lstStyle>
          <a:p>
            <a:pPr>
              <a:defRPr/>
            </a:pPr>
            <a:endParaRPr lang="en-US" dirty="0"/>
          </a:p>
        </p:txBody>
      </p:sp>
      <p:sp>
        <p:nvSpPr>
          <p:cNvPr id="9" name="Slide Number Placeholder 5">
            <a:extLst>
              <a:ext uri="{FF2B5EF4-FFF2-40B4-BE49-F238E27FC236}">
                <a16:creationId xmlns:a16="http://schemas.microsoft.com/office/drawing/2014/main" id="{D98EE0E8-6F19-4DA9-AC51-5CAE928E18F7}"/>
              </a:ext>
            </a:extLst>
          </p:cNvPr>
          <p:cNvSpPr>
            <a:spLocks noGrp="1"/>
          </p:cNvSpPr>
          <p:nvPr>
            <p:ph type="sldNum" sz="quarter" idx="12"/>
          </p:nvPr>
        </p:nvSpPr>
        <p:spPr/>
        <p:txBody>
          <a:bodyPr/>
          <a:lstStyle>
            <a:lvl1pPr>
              <a:defRPr/>
            </a:lvl1pPr>
          </a:lstStyle>
          <a:p>
            <a:fld id="{B2F049C2-976A-4DAA-88A2-F896DAB1BDFD}" type="slidenum">
              <a:rPr lang="en-US" altLang="en-US"/>
              <a:pPr/>
              <a:t>‹#›</a:t>
            </a:fld>
            <a:endParaRPr lang="en-US" altLang="en-US" dirty="0"/>
          </a:p>
        </p:txBody>
      </p:sp>
    </p:spTree>
    <p:extLst>
      <p:ext uri="{BB962C8B-B14F-4D97-AF65-F5344CB8AC3E}">
        <p14:creationId xmlns:p14="http://schemas.microsoft.com/office/powerpoint/2010/main" val="2375060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3F2CCEC6-74C6-421A-9B83-B0FA5F8F2BD5}"/>
              </a:ext>
            </a:extLst>
          </p:cNvPr>
          <p:cNvSpPr>
            <a:spLocks noGrp="1"/>
          </p:cNvSpPr>
          <p:nvPr>
            <p:ph type="dt" sz="half" idx="10"/>
          </p:nvPr>
        </p:nvSpPr>
        <p:spPr/>
        <p:txBody>
          <a:bodyPr/>
          <a:lstStyle>
            <a:lvl1pPr>
              <a:defRPr/>
            </a:lvl1pPr>
          </a:lstStyle>
          <a:p>
            <a:pPr>
              <a:defRPr/>
            </a:pPr>
            <a:endParaRPr lang="en-US" dirty="0"/>
          </a:p>
        </p:txBody>
      </p:sp>
      <p:sp>
        <p:nvSpPr>
          <p:cNvPr id="4" name="Footer Placeholder 4">
            <a:extLst>
              <a:ext uri="{FF2B5EF4-FFF2-40B4-BE49-F238E27FC236}">
                <a16:creationId xmlns:a16="http://schemas.microsoft.com/office/drawing/2014/main" id="{B298E8B2-0B0A-4B65-BC44-EF7F67B12496}"/>
              </a:ext>
            </a:extLst>
          </p:cNvPr>
          <p:cNvSpPr>
            <a:spLocks noGrp="1"/>
          </p:cNvSpPr>
          <p:nvPr>
            <p:ph type="ftr" sz="quarter" idx="11"/>
          </p:nvPr>
        </p:nvSpPr>
        <p:spPr/>
        <p:txBody>
          <a:bodyPr/>
          <a:lstStyle>
            <a:lvl1pPr>
              <a:defRPr/>
            </a:lvl1pPr>
          </a:lstStyle>
          <a:p>
            <a:pPr>
              <a:defRPr/>
            </a:pPr>
            <a:endParaRPr lang="en-US" dirty="0"/>
          </a:p>
        </p:txBody>
      </p:sp>
      <p:sp>
        <p:nvSpPr>
          <p:cNvPr id="5" name="Slide Number Placeholder 5">
            <a:extLst>
              <a:ext uri="{FF2B5EF4-FFF2-40B4-BE49-F238E27FC236}">
                <a16:creationId xmlns:a16="http://schemas.microsoft.com/office/drawing/2014/main" id="{0C6D323E-4B49-48A0-A42B-F74B43275B9A}"/>
              </a:ext>
            </a:extLst>
          </p:cNvPr>
          <p:cNvSpPr>
            <a:spLocks noGrp="1"/>
          </p:cNvSpPr>
          <p:nvPr>
            <p:ph type="sldNum" sz="quarter" idx="12"/>
          </p:nvPr>
        </p:nvSpPr>
        <p:spPr/>
        <p:txBody>
          <a:bodyPr/>
          <a:lstStyle>
            <a:lvl1pPr>
              <a:defRPr/>
            </a:lvl1pPr>
          </a:lstStyle>
          <a:p>
            <a:fld id="{BBB19E86-66A9-4CA0-8069-187CAEDA71FE}" type="slidenum">
              <a:rPr lang="en-US" altLang="en-US"/>
              <a:pPr/>
              <a:t>‹#›</a:t>
            </a:fld>
            <a:endParaRPr lang="en-US" altLang="en-US" dirty="0"/>
          </a:p>
        </p:txBody>
      </p:sp>
    </p:spTree>
    <p:extLst>
      <p:ext uri="{BB962C8B-B14F-4D97-AF65-F5344CB8AC3E}">
        <p14:creationId xmlns:p14="http://schemas.microsoft.com/office/powerpoint/2010/main" val="3899866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3F73FB4-02C1-4922-BA0E-0A4FE9C3F788}"/>
              </a:ext>
            </a:extLst>
          </p:cNvPr>
          <p:cNvSpPr>
            <a:spLocks noGrp="1"/>
          </p:cNvSpPr>
          <p:nvPr>
            <p:ph type="dt" sz="half" idx="10"/>
          </p:nvPr>
        </p:nvSpPr>
        <p:spPr/>
        <p:txBody>
          <a:bodyPr/>
          <a:lstStyle>
            <a:lvl1pPr>
              <a:defRPr/>
            </a:lvl1pPr>
          </a:lstStyle>
          <a:p>
            <a:pPr>
              <a:defRPr/>
            </a:pPr>
            <a:endParaRPr lang="en-US" dirty="0"/>
          </a:p>
        </p:txBody>
      </p:sp>
      <p:sp>
        <p:nvSpPr>
          <p:cNvPr id="3" name="Footer Placeholder 4">
            <a:extLst>
              <a:ext uri="{FF2B5EF4-FFF2-40B4-BE49-F238E27FC236}">
                <a16:creationId xmlns:a16="http://schemas.microsoft.com/office/drawing/2014/main" id="{BE27BB0D-3F97-4739-B3BA-7EAD29BE73B9}"/>
              </a:ext>
            </a:extLst>
          </p:cNvPr>
          <p:cNvSpPr>
            <a:spLocks noGrp="1"/>
          </p:cNvSpPr>
          <p:nvPr>
            <p:ph type="ftr" sz="quarter" idx="11"/>
          </p:nvPr>
        </p:nvSpPr>
        <p:spPr/>
        <p:txBody>
          <a:bodyPr/>
          <a:lstStyle>
            <a:lvl1pPr>
              <a:defRPr/>
            </a:lvl1pPr>
          </a:lstStyle>
          <a:p>
            <a:pPr>
              <a:defRPr/>
            </a:pPr>
            <a:endParaRPr lang="en-US" dirty="0"/>
          </a:p>
        </p:txBody>
      </p:sp>
      <p:sp>
        <p:nvSpPr>
          <p:cNvPr id="4" name="Slide Number Placeholder 5">
            <a:extLst>
              <a:ext uri="{FF2B5EF4-FFF2-40B4-BE49-F238E27FC236}">
                <a16:creationId xmlns:a16="http://schemas.microsoft.com/office/drawing/2014/main" id="{342CEEFC-B628-49B8-9A50-5E86D30B7823}"/>
              </a:ext>
            </a:extLst>
          </p:cNvPr>
          <p:cNvSpPr>
            <a:spLocks noGrp="1"/>
          </p:cNvSpPr>
          <p:nvPr>
            <p:ph type="sldNum" sz="quarter" idx="12"/>
          </p:nvPr>
        </p:nvSpPr>
        <p:spPr/>
        <p:txBody>
          <a:bodyPr/>
          <a:lstStyle>
            <a:lvl1pPr>
              <a:defRPr/>
            </a:lvl1pPr>
          </a:lstStyle>
          <a:p>
            <a:fld id="{83C8F65A-8992-480E-B7BF-CD661351880E}" type="slidenum">
              <a:rPr lang="en-US" altLang="en-US"/>
              <a:pPr/>
              <a:t>‹#›</a:t>
            </a:fld>
            <a:endParaRPr lang="en-US" altLang="en-US" dirty="0"/>
          </a:p>
        </p:txBody>
      </p:sp>
    </p:spTree>
    <p:extLst>
      <p:ext uri="{BB962C8B-B14F-4D97-AF65-F5344CB8AC3E}">
        <p14:creationId xmlns:p14="http://schemas.microsoft.com/office/powerpoint/2010/main" val="371747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40C2D81-9A13-419B-B92B-BC24C4D65C39}"/>
              </a:ext>
            </a:extLst>
          </p:cNvPr>
          <p:cNvSpPr>
            <a:spLocks noGrp="1"/>
          </p:cNvSpPr>
          <p:nvPr>
            <p:ph type="dt" sz="half" idx="10"/>
          </p:nvPr>
        </p:nvSpPr>
        <p:spPr/>
        <p:txBody>
          <a:bodyPr/>
          <a:lstStyle>
            <a:lvl1pPr>
              <a:defRPr/>
            </a:lvl1pPr>
          </a:lstStyle>
          <a:p>
            <a:pPr>
              <a:defRPr/>
            </a:pPr>
            <a:endParaRPr lang="en-US" dirty="0"/>
          </a:p>
        </p:txBody>
      </p:sp>
      <p:sp>
        <p:nvSpPr>
          <p:cNvPr id="6" name="Footer Placeholder 4">
            <a:extLst>
              <a:ext uri="{FF2B5EF4-FFF2-40B4-BE49-F238E27FC236}">
                <a16:creationId xmlns:a16="http://schemas.microsoft.com/office/drawing/2014/main" id="{EB3180B3-C093-4A29-8EB1-B2378F36E786}"/>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90B7F197-BF68-4D9C-81EA-34B9AEE6C7FF}"/>
              </a:ext>
            </a:extLst>
          </p:cNvPr>
          <p:cNvSpPr>
            <a:spLocks noGrp="1"/>
          </p:cNvSpPr>
          <p:nvPr>
            <p:ph type="sldNum" sz="quarter" idx="12"/>
          </p:nvPr>
        </p:nvSpPr>
        <p:spPr/>
        <p:txBody>
          <a:bodyPr/>
          <a:lstStyle>
            <a:lvl1pPr>
              <a:defRPr/>
            </a:lvl1pPr>
          </a:lstStyle>
          <a:p>
            <a:fld id="{D960CBFE-C670-464F-A1FE-1329D92F571E}" type="slidenum">
              <a:rPr lang="en-US" altLang="en-US"/>
              <a:pPr/>
              <a:t>‹#›</a:t>
            </a:fld>
            <a:endParaRPr lang="en-US" altLang="en-US" dirty="0"/>
          </a:p>
        </p:txBody>
      </p:sp>
    </p:spTree>
    <p:extLst>
      <p:ext uri="{BB962C8B-B14F-4D97-AF65-F5344CB8AC3E}">
        <p14:creationId xmlns:p14="http://schemas.microsoft.com/office/powerpoint/2010/main" val="206844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4ACFBC7-751F-4D49-8C8C-26744512A068}"/>
              </a:ext>
            </a:extLst>
          </p:cNvPr>
          <p:cNvSpPr>
            <a:spLocks noGrp="1"/>
          </p:cNvSpPr>
          <p:nvPr>
            <p:ph type="dt" sz="half" idx="10"/>
          </p:nvPr>
        </p:nvSpPr>
        <p:spPr/>
        <p:txBody>
          <a:bodyPr/>
          <a:lstStyle>
            <a:lvl1pPr>
              <a:defRPr/>
            </a:lvl1pPr>
          </a:lstStyle>
          <a:p>
            <a:pPr>
              <a:defRPr/>
            </a:pPr>
            <a:endParaRPr lang="en-US" dirty="0"/>
          </a:p>
        </p:txBody>
      </p:sp>
      <p:sp>
        <p:nvSpPr>
          <p:cNvPr id="6" name="Footer Placeholder 4">
            <a:extLst>
              <a:ext uri="{FF2B5EF4-FFF2-40B4-BE49-F238E27FC236}">
                <a16:creationId xmlns:a16="http://schemas.microsoft.com/office/drawing/2014/main" id="{309F166E-7570-40D1-9566-DB80B61D4CFD}"/>
              </a:ext>
            </a:extLst>
          </p:cNvPr>
          <p:cNvSpPr>
            <a:spLocks noGrp="1"/>
          </p:cNvSpPr>
          <p:nvPr>
            <p:ph type="ftr" sz="quarter" idx="11"/>
          </p:nvPr>
        </p:nvSpPr>
        <p:spPr/>
        <p:txBody>
          <a:bodyPr/>
          <a:lstStyle>
            <a:lvl1pPr>
              <a:defRPr/>
            </a:lvl1pPr>
          </a:lstStyle>
          <a:p>
            <a:pPr>
              <a:defRPr/>
            </a:pPr>
            <a:endParaRPr lang="en-US" dirty="0"/>
          </a:p>
        </p:txBody>
      </p:sp>
      <p:sp>
        <p:nvSpPr>
          <p:cNvPr id="7" name="Slide Number Placeholder 5">
            <a:extLst>
              <a:ext uri="{FF2B5EF4-FFF2-40B4-BE49-F238E27FC236}">
                <a16:creationId xmlns:a16="http://schemas.microsoft.com/office/drawing/2014/main" id="{E1DAD4A4-E283-46C2-A2D1-843B623C7170}"/>
              </a:ext>
            </a:extLst>
          </p:cNvPr>
          <p:cNvSpPr>
            <a:spLocks noGrp="1"/>
          </p:cNvSpPr>
          <p:nvPr>
            <p:ph type="sldNum" sz="quarter" idx="12"/>
          </p:nvPr>
        </p:nvSpPr>
        <p:spPr/>
        <p:txBody>
          <a:bodyPr/>
          <a:lstStyle>
            <a:lvl1pPr>
              <a:defRPr/>
            </a:lvl1pPr>
          </a:lstStyle>
          <a:p>
            <a:fld id="{B08B14BB-8318-48C9-BB92-0891EB68C150}" type="slidenum">
              <a:rPr lang="en-US" altLang="en-US"/>
              <a:pPr/>
              <a:t>‹#›</a:t>
            </a:fld>
            <a:endParaRPr lang="en-US" altLang="en-US" dirty="0"/>
          </a:p>
        </p:txBody>
      </p:sp>
    </p:spTree>
    <p:extLst>
      <p:ext uri="{BB962C8B-B14F-4D97-AF65-F5344CB8AC3E}">
        <p14:creationId xmlns:p14="http://schemas.microsoft.com/office/powerpoint/2010/main" val="1807517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1D5A774-6C38-4290-A20F-184EF017A55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72FBC5C6-211F-4680-AD01-3864FDA4D1A9}"/>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F7B47B5F-5004-4C6B-9F6F-50004EF00893}"/>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latin typeface="Tahoma" charset="0"/>
              </a:defRPr>
            </a:lvl1pPr>
          </a:lstStyle>
          <a:p>
            <a:pPr>
              <a:defRPr/>
            </a:pPr>
            <a:endParaRPr lang="en-US" dirty="0"/>
          </a:p>
        </p:txBody>
      </p:sp>
      <p:sp>
        <p:nvSpPr>
          <p:cNvPr id="5" name="Footer Placeholder 4">
            <a:extLst>
              <a:ext uri="{FF2B5EF4-FFF2-40B4-BE49-F238E27FC236}">
                <a16:creationId xmlns:a16="http://schemas.microsoft.com/office/drawing/2014/main" id="{F8FA1567-15A9-44AE-BAAD-9F808628BE9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Tahoma" charset="0"/>
              </a:defRPr>
            </a:lvl1pPr>
          </a:lstStyle>
          <a:p>
            <a:pPr>
              <a:defRPr/>
            </a:pPr>
            <a:endParaRPr lang="en-US" dirty="0"/>
          </a:p>
        </p:txBody>
      </p:sp>
      <p:sp>
        <p:nvSpPr>
          <p:cNvPr id="6" name="Slide Number Placeholder 5">
            <a:extLst>
              <a:ext uri="{FF2B5EF4-FFF2-40B4-BE49-F238E27FC236}">
                <a16:creationId xmlns:a16="http://schemas.microsoft.com/office/drawing/2014/main" id="{63E55B68-6412-4362-BE2C-304C11749B7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FC44C949-88DB-450B-88B8-0114E6EFA2D7}" type="slidenum">
              <a:rPr lang="en-US" altLang="en-US"/>
              <a:pPr/>
              <a:t>‹#›</a:t>
            </a:fld>
            <a:endParaRPr lang="en-US" altLang="en-US" dirty="0"/>
          </a:p>
        </p:txBody>
      </p:sp>
      <p:pic>
        <p:nvPicPr>
          <p:cNvPr id="3" name="Picture 2" descr="Icon&#10;&#10;Description automatically generated">
            <a:extLst>
              <a:ext uri="{FF2B5EF4-FFF2-40B4-BE49-F238E27FC236}">
                <a16:creationId xmlns:a16="http://schemas.microsoft.com/office/drawing/2014/main" id="{81E02DFA-9631-4C5B-90FD-53A6331C68E0}"/>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620000" y="32657"/>
            <a:ext cx="1491343" cy="1484139"/>
          </a:xfrm>
          <a:prstGeom prst="rect">
            <a:avLst/>
          </a:prstGeom>
        </p:spPr>
      </p:pic>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C1724B5-DCEF-4011-B4AC-A8AB25DCCA3D}"/>
              </a:ext>
            </a:extLst>
          </p:cNvPr>
          <p:cNvSpPr>
            <a:spLocks noGrp="1" noChangeArrowheads="1"/>
          </p:cNvSpPr>
          <p:nvPr>
            <p:ph type="ctrTitle"/>
          </p:nvPr>
        </p:nvSpPr>
        <p:spPr/>
        <p:txBody>
          <a:bodyPr/>
          <a:lstStyle/>
          <a:p>
            <a:r>
              <a:rPr lang="en-GB" altLang="en-US" sz="4500" dirty="0">
                <a:latin typeface="Calibri Light" panose="020F0302020204030204" pitchFamily="34" charset="0"/>
                <a:cs typeface="Calibri Light" panose="020F0302020204030204" pitchFamily="34" charset="0"/>
              </a:rPr>
              <a:t>Freud and Humanistic Therapies</a:t>
            </a:r>
          </a:p>
        </p:txBody>
      </p:sp>
      <p:sp>
        <p:nvSpPr>
          <p:cNvPr id="2051" name="Rectangle 3">
            <a:extLst>
              <a:ext uri="{FF2B5EF4-FFF2-40B4-BE49-F238E27FC236}">
                <a16:creationId xmlns:a16="http://schemas.microsoft.com/office/drawing/2014/main" id="{A333F7D0-0CE0-4DF0-9E60-B10F4DB250DD}"/>
              </a:ext>
            </a:extLst>
          </p:cNvPr>
          <p:cNvSpPr>
            <a:spLocks noGrp="1" noChangeArrowheads="1"/>
          </p:cNvSpPr>
          <p:nvPr>
            <p:ph type="subTitle" idx="1"/>
          </p:nvPr>
        </p:nvSpPr>
        <p:spPr/>
        <p:txBody>
          <a:bodyPr rtlCol="0">
            <a:normAutofit/>
          </a:bodyPr>
          <a:lstStyle/>
          <a:p>
            <a:pPr fontAlgn="auto">
              <a:spcAft>
                <a:spcPts val="0"/>
              </a:spcAft>
              <a:defRPr/>
            </a:pP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25EA34BE-BD51-4990-9485-F683D1FCB607}"/>
              </a:ext>
            </a:extLst>
          </p:cNvPr>
          <p:cNvSpPr>
            <a:spLocks noGrp="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Free Association</a:t>
            </a:r>
          </a:p>
        </p:txBody>
      </p:sp>
      <p:sp>
        <p:nvSpPr>
          <p:cNvPr id="15363" name="Content Placeholder 2">
            <a:extLst>
              <a:ext uri="{FF2B5EF4-FFF2-40B4-BE49-F238E27FC236}">
                <a16:creationId xmlns:a16="http://schemas.microsoft.com/office/drawing/2014/main" id="{506A898D-CBC0-438C-8DFB-CB439F2FEBB9}"/>
              </a:ext>
            </a:extLst>
          </p:cNvPr>
          <p:cNvSpPr>
            <a:spLocks noGrp="1"/>
          </p:cNvSpPr>
          <p:nvPr>
            <p:ph idx="1"/>
          </p:nvPr>
        </p:nvSpPr>
        <p:spPr/>
        <p:txBody>
          <a:bodyPr/>
          <a:lstStyle/>
          <a:p>
            <a:r>
              <a:rPr lang="en-GB" altLang="en-US" dirty="0">
                <a:latin typeface="+mn-lt"/>
              </a:rPr>
              <a:t>A chain of associations from one word to another – can focus on dreams.</a:t>
            </a:r>
          </a:p>
          <a:p>
            <a:endParaRPr lang="en-GB" altLang="en-US" dirty="0">
              <a:latin typeface="+mn-lt"/>
            </a:endParaRPr>
          </a:p>
          <a:p>
            <a:r>
              <a:rPr lang="en-GB" altLang="en-US" dirty="0">
                <a:latin typeface="+mn-lt"/>
              </a:rPr>
              <a:t>Allows access to less conscious ideas while minimizing interference caused by the dreamer’s defences and preconceptions.</a:t>
            </a:r>
          </a:p>
          <a:p>
            <a:endParaRPr lang="en-GB"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B8B20CB4-A002-4E97-8E8A-63D8FA97DFAE}"/>
              </a:ext>
            </a:extLst>
          </p:cNvPr>
          <p:cNvSpPr>
            <a:spLocks noGrp="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Violent Violation …</a:t>
            </a:r>
          </a:p>
        </p:txBody>
      </p:sp>
      <p:sp>
        <p:nvSpPr>
          <p:cNvPr id="16387" name="Content Placeholder 2">
            <a:extLst>
              <a:ext uri="{FF2B5EF4-FFF2-40B4-BE49-F238E27FC236}">
                <a16:creationId xmlns:a16="http://schemas.microsoft.com/office/drawing/2014/main" id="{5F16CE33-6E0D-4283-972B-EDD892DDE807}"/>
              </a:ext>
            </a:extLst>
          </p:cNvPr>
          <p:cNvSpPr>
            <a:spLocks noGrp="1"/>
          </p:cNvSpPr>
          <p:nvPr>
            <p:ph idx="1"/>
          </p:nvPr>
        </p:nvSpPr>
        <p:spPr/>
        <p:txBody>
          <a:bodyPr/>
          <a:lstStyle/>
          <a:p>
            <a:pPr marL="0" indent="0">
              <a:buNone/>
            </a:pPr>
            <a:r>
              <a:rPr lang="en-GB" altLang="en-US" dirty="0">
                <a:latin typeface="+mn-lt"/>
              </a:rPr>
              <a:t>Freud (1900): </a:t>
            </a:r>
          </a:p>
          <a:p>
            <a:pPr>
              <a:buFont typeface="Arial" panose="020B0604020202020204" pitchFamily="34" charset="0"/>
              <a:buNone/>
            </a:pPr>
            <a:r>
              <a:rPr lang="en-GB" altLang="en-US" dirty="0">
                <a:latin typeface="+mn-lt"/>
              </a:rPr>
              <a:t>	</a:t>
            </a:r>
          </a:p>
          <a:p>
            <a:pPr>
              <a:buFont typeface="Arial" panose="020B0604020202020204" pitchFamily="34" charset="0"/>
              <a:buNone/>
            </a:pPr>
            <a:r>
              <a:rPr lang="en-GB" altLang="en-US" dirty="0">
                <a:latin typeface="+mn-lt"/>
              </a:rPr>
              <a:t>	Woman’s dream included images of flowers as table decorations for a party.</a:t>
            </a:r>
          </a:p>
          <a:p>
            <a:pPr>
              <a:buFont typeface="Arial" panose="020B0604020202020204" pitchFamily="34" charset="0"/>
              <a:buNone/>
            </a:pPr>
            <a:endParaRPr lang="en-GB" altLang="en-US" dirty="0">
              <a:latin typeface="+mn-lt"/>
            </a:endParaRPr>
          </a:p>
          <a:p>
            <a:pPr>
              <a:buFont typeface="Arial" panose="020B0604020202020204" pitchFamily="34" charset="0"/>
              <a:buNone/>
            </a:pPr>
            <a:r>
              <a:rPr lang="en-GB" altLang="en-US" dirty="0">
                <a:latin typeface="+mn-lt"/>
              </a:rPr>
              <a:t>	She associated </a:t>
            </a:r>
            <a:r>
              <a:rPr lang="en-GB" altLang="en-US" i="1" dirty="0">
                <a:latin typeface="+mn-lt"/>
              </a:rPr>
              <a:t>violet </a:t>
            </a:r>
            <a:r>
              <a:rPr lang="en-GB" altLang="en-US" dirty="0">
                <a:latin typeface="+mn-lt"/>
              </a:rPr>
              <a:t>with </a:t>
            </a:r>
            <a:r>
              <a:rPr lang="en-GB" altLang="en-US" i="1" dirty="0">
                <a:latin typeface="+mn-lt"/>
              </a:rPr>
              <a:t>violate</a:t>
            </a:r>
            <a:r>
              <a:rPr lang="en-GB" altLang="en-US" dirty="0">
                <a:latin typeface="+mn-lt"/>
              </a:rPr>
              <a:t> – a word with both sexual and aggressive connotations. </a:t>
            </a:r>
          </a:p>
          <a:p>
            <a:pPr>
              <a:buFont typeface="Arial" panose="020B0604020202020204" pitchFamily="34" charset="0"/>
              <a:buNone/>
            </a:pPr>
            <a:endParaRPr lang="en-GB" altLang="en-US" dirty="0">
              <a:latin typeface="+mn-lt"/>
            </a:endParaRPr>
          </a:p>
          <a:p>
            <a:pPr>
              <a:buFont typeface="Arial" panose="020B0604020202020204" pitchFamily="34" charset="0"/>
              <a:buNone/>
            </a:pPr>
            <a:r>
              <a:rPr lang="en-GB" altLang="en-US" dirty="0">
                <a:latin typeface="+mn-lt"/>
              </a:rPr>
              <a:t>	Freud interpreted the flowers as symbols of fertility and the birthday as a symbol of an impending birth or pregnancy. Accordingly, her dreams symbolized her desire to become impregnated by her fiancé.</a:t>
            </a:r>
          </a:p>
          <a:p>
            <a:pPr>
              <a:buFont typeface="Arial" panose="020B0604020202020204" pitchFamily="34" charset="0"/>
              <a:buNone/>
            </a:pPr>
            <a:endParaRPr lang="en-GB" altLang="en-US" dirty="0">
              <a:latin typeface="+mn-lt"/>
            </a:endParaRPr>
          </a:p>
          <a:p>
            <a:pPr>
              <a:buFont typeface="Arial" panose="020B0604020202020204" pitchFamily="34" charset="0"/>
              <a:buNone/>
            </a:pPr>
            <a:r>
              <a:rPr lang="en-GB" altLang="en-US" dirty="0">
                <a:latin typeface="+mn-lt"/>
              </a:rPr>
              <a:t>… Leading to catharsis! Insight leads to reduction in symptoms.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2C81DC9E-B123-4962-BA28-87D124F22639}"/>
              </a:ext>
            </a:extLst>
          </p:cNvPr>
          <p:cNvSpPr>
            <a:spLocks noGrp="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Breuer: Anna O – </a:t>
            </a:r>
            <a:br>
              <a:rPr lang="en-GB" altLang="en-US" sz="3300" dirty="0">
                <a:latin typeface="Calibri Light" panose="020F0302020204030204" pitchFamily="34" charset="0"/>
                <a:cs typeface="Calibri Light" panose="020F0302020204030204" pitchFamily="34" charset="0"/>
              </a:rPr>
            </a:br>
            <a:r>
              <a:rPr lang="en-GB" altLang="en-US" sz="3300" dirty="0">
                <a:latin typeface="Calibri Light" panose="020F0302020204030204" pitchFamily="34" charset="0"/>
                <a:cs typeface="Calibri Light" panose="020F0302020204030204" pitchFamily="34" charset="0"/>
              </a:rPr>
              <a:t>An Early Example of Catharsis</a:t>
            </a:r>
          </a:p>
        </p:txBody>
      </p:sp>
      <p:sp>
        <p:nvSpPr>
          <p:cNvPr id="3" name="Content Placeholder 2">
            <a:extLst>
              <a:ext uri="{FF2B5EF4-FFF2-40B4-BE49-F238E27FC236}">
                <a16:creationId xmlns:a16="http://schemas.microsoft.com/office/drawing/2014/main" id="{19D54E7E-7B16-4F15-9577-B934B89F86B7}"/>
              </a:ext>
            </a:extLst>
          </p:cNvPr>
          <p:cNvSpPr>
            <a:spLocks noGrp="1"/>
          </p:cNvSpPr>
          <p:nvPr>
            <p:ph idx="1"/>
          </p:nvPr>
        </p:nvSpPr>
        <p:spPr>
          <a:xfrm>
            <a:off x="457200" y="1600200"/>
            <a:ext cx="8229600" cy="4495800"/>
          </a:xfrm>
        </p:spPr>
        <p:txBody>
          <a:bodyPr rtlCol="0">
            <a:normAutofit fontScale="85000" lnSpcReduction="20000"/>
          </a:bodyPr>
          <a:lstStyle/>
          <a:p>
            <a:pPr fontAlgn="auto">
              <a:spcAft>
                <a:spcPts val="0"/>
              </a:spcAft>
              <a:defRPr/>
            </a:pPr>
            <a:endParaRPr lang="en-GB" dirty="0"/>
          </a:p>
          <a:p>
            <a:pPr fontAlgn="auto">
              <a:spcAft>
                <a:spcPts val="0"/>
              </a:spcAft>
              <a:defRPr/>
            </a:pPr>
            <a:r>
              <a:rPr lang="en-GB" sz="1900" dirty="0">
                <a:latin typeface="+mn-lt"/>
              </a:rPr>
              <a:t>Anna spent most of her time nursing her ailing father, and developed a bad cough with no physical basis, speech difficulties and became mute. </a:t>
            </a:r>
          </a:p>
          <a:p>
            <a:pPr fontAlgn="auto">
              <a:spcAft>
                <a:spcPts val="0"/>
              </a:spcAft>
              <a:defRPr/>
            </a:pPr>
            <a:endParaRPr lang="en-GB" sz="1900" dirty="0">
              <a:latin typeface="+mn-lt"/>
            </a:endParaRPr>
          </a:p>
          <a:p>
            <a:pPr fontAlgn="auto">
              <a:spcAft>
                <a:spcPts val="0"/>
              </a:spcAft>
              <a:defRPr/>
            </a:pPr>
            <a:r>
              <a:rPr lang="en-GB" sz="1900" dirty="0">
                <a:latin typeface="+mn-lt"/>
              </a:rPr>
              <a:t>When her father died, she: </a:t>
            </a:r>
          </a:p>
          <a:p>
            <a:pPr lvl="2" fontAlgn="auto">
              <a:spcAft>
                <a:spcPts val="0"/>
              </a:spcAft>
              <a:defRPr/>
            </a:pPr>
            <a:r>
              <a:rPr lang="en-GB" sz="1900" dirty="0">
                <a:latin typeface="+mn-lt"/>
              </a:rPr>
              <a:t>began to refuse food</a:t>
            </a:r>
          </a:p>
          <a:p>
            <a:pPr lvl="2" fontAlgn="auto">
              <a:spcAft>
                <a:spcPts val="0"/>
              </a:spcAft>
              <a:defRPr/>
            </a:pPr>
            <a:r>
              <a:rPr lang="en-GB" sz="1900" dirty="0">
                <a:latin typeface="+mn-lt"/>
              </a:rPr>
              <a:t>lost the feeling in her hands and feet</a:t>
            </a:r>
          </a:p>
          <a:p>
            <a:pPr lvl="2" fontAlgn="auto">
              <a:spcAft>
                <a:spcPts val="0"/>
              </a:spcAft>
              <a:defRPr/>
            </a:pPr>
            <a:r>
              <a:rPr lang="en-GB" sz="1900" dirty="0">
                <a:latin typeface="+mn-lt"/>
              </a:rPr>
              <a:t>developed some paralysis and involuntary spasms</a:t>
            </a:r>
          </a:p>
          <a:p>
            <a:pPr lvl="2" fontAlgn="auto">
              <a:spcAft>
                <a:spcPts val="0"/>
              </a:spcAft>
              <a:defRPr/>
            </a:pPr>
            <a:r>
              <a:rPr lang="en-GB" sz="1900" dirty="0">
                <a:latin typeface="+mn-lt"/>
              </a:rPr>
              <a:t>had visual hallucinations and tunnel vision</a:t>
            </a:r>
          </a:p>
          <a:p>
            <a:pPr lvl="2" fontAlgn="auto">
              <a:spcAft>
                <a:spcPts val="0"/>
              </a:spcAft>
              <a:defRPr/>
            </a:pPr>
            <a:r>
              <a:rPr lang="en-GB" sz="1900" dirty="0">
                <a:latin typeface="+mn-lt"/>
              </a:rPr>
              <a:t>had dramatic mood swings and suicidal thoughts</a:t>
            </a:r>
          </a:p>
          <a:p>
            <a:pPr lvl="2" fontAlgn="auto">
              <a:spcAft>
                <a:spcPts val="0"/>
              </a:spcAft>
              <a:defRPr/>
            </a:pPr>
            <a:r>
              <a:rPr lang="en-GB" sz="1900" dirty="0">
                <a:latin typeface="+mn-lt"/>
              </a:rPr>
              <a:t>avoided drinking water.</a:t>
            </a:r>
          </a:p>
          <a:p>
            <a:pPr fontAlgn="auto">
              <a:spcAft>
                <a:spcPts val="0"/>
              </a:spcAft>
              <a:defRPr/>
            </a:pPr>
            <a:endParaRPr lang="en-GB" sz="1900" dirty="0">
              <a:latin typeface="+mn-lt"/>
            </a:endParaRPr>
          </a:p>
          <a:p>
            <a:pPr fontAlgn="auto">
              <a:spcAft>
                <a:spcPts val="0"/>
              </a:spcAft>
              <a:defRPr/>
            </a:pPr>
            <a:r>
              <a:rPr lang="en-GB" sz="1900" dirty="0">
                <a:latin typeface="+mn-lt"/>
              </a:rPr>
              <a:t>In therapy, she would go into a hypnosis-like state and recall an emotional event associated with a particular symptom. The first example came soon after she had refused to drink for a while: she recalled seeing a woman drink from a glass that a dog had just drunk from. While recalling this, she experienced strong feelings of disgust … and then had a drink of water! </a:t>
            </a:r>
          </a:p>
          <a:p>
            <a:pPr lvl="1" fontAlgn="auto">
              <a:spcAft>
                <a:spcPts val="0"/>
              </a:spcAft>
              <a:defRPr/>
            </a:pPr>
            <a:endParaRPr lang="en-GB" sz="1900" dirty="0">
              <a:latin typeface="+mn-lt"/>
            </a:endParaRPr>
          </a:p>
          <a:p>
            <a:pPr fontAlgn="auto">
              <a:spcAft>
                <a:spcPts val="0"/>
              </a:spcAft>
              <a:defRPr/>
            </a:pPr>
            <a:r>
              <a:rPr lang="en-GB" sz="1900" dirty="0">
                <a:latin typeface="+mn-lt"/>
              </a:rPr>
              <a:t>Was there more?</a:t>
            </a:r>
          </a:p>
          <a:p>
            <a:pPr fontAlgn="auto">
              <a:spcAft>
                <a:spcPts val="0"/>
              </a:spcAft>
              <a:defRPr/>
            </a:pP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FBE7CC4D-8C0F-43FA-BBD1-A915191F24CD}"/>
              </a:ext>
            </a:extLst>
          </p:cNvPr>
          <p:cNvSpPr>
            <a:spLocks noGrp="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Transference</a:t>
            </a:r>
          </a:p>
        </p:txBody>
      </p:sp>
      <p:sp>
        <p:nvSpPr>
          <p:cNvPr id="18435" name="Content Placeholder 2">
            <a:extLst>
              <a:ext uri="{FF2B5EF4-FFF2-40B4-BE49-F238E27FC236}">
                <a16:creationId xmlns:a16="http://schemas.microsoft.com/office/drawing/2014/main" id="{15D6A3EE-589A-4612-9A75-FA89DFAB5259}"/>
              </a:ext>
            </a:extLst>
          </p:cNvPr>
          <p:cNvSpPr>
            <a:spLocks noGrp="1"/>
          </p:cNvSpPr>
          <p:nvPr>
            <p:ph idx="1"/>
          </p:nvPr>
        </p:nvSpPr>
        <p:spPr/>
        <p:txBody>
          <a:bodyPr/>
          <a:lstStyle/>
          <a:p>
            <a:r>
              <a:rPr lang="en-GB" altLang="en-US" dirty="0">
                <a:latin typeface="+mn-lt"/>
              </a:rPr>
              <a:t>The redirection of a patient’s feelings for a significant person to the therapist. </a:t>
            </a:r>
          </a:p>
          <a:p>
            <a:endParaRPr lang="en-GB" altLang="en-US" dirty="0">
              <a:latin typeface="+mn-lt"/>
            </a:endParaRPr>
          </a:p>
          <a:p>
            <a:r>
              <a:rPr lang="en-GB" altLang="en-US" dirty="0">
                <a:latin typeface="+mn-lt"/>
              </a:rPr>
              <a:t>Often evident as erotic attraction, but can also include rage, hatred, mistrust, parentification, extreme dependence.</a:t>
            </a:r>
          </a:p>
          <a:p>
            <a:endParaRPr lang="en-GB" altLang="en-US" dirty="0">
              <a:latin typeface="+mn-lt"/>
            </a:endParaRPr>
          </a:p>
          <a:p>
            <a:r>
              <a:rPr lang="en-GB" altLang="en-US" dirty="0">
                <a:latin typeface="+mn-lt"/>
              </a:rPr>
              <a:t>Therapist explores the transference to reveal unresolved conflicts patients have with childhood figures and others.</a:t>
            </a:r>
          </a:p>
          <a:p>
            <a:endParaRPr lang="en-GB" altLang="en-US" dirty="0"/>
          </a:p>
          <a:p>
            <a:endParaRPr lang="en-GB" altLang="en-US" dirty="0"/>
          </a:p>
          <a:p>
            <a:endParaRPr lang="en-GB"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65AF7108-F458-456B-89D7-ED2B9F8827B5}"/>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Humanistic Approaches – Rogers</a:t>
            </a:r>
          </a:p>
        </p:txBody>
      </p:sp>
      <p:sp>
        <p:nvSpPr>
          <p:cNvPr id="19459" name="Rectangle 3">
            <a:extLst>
              <a:ext uri="{FF2B5EF4-FFF2-40B4-BE49-F238E27FC236}">
                <a16:creationId xmlns:a16="http://schemas.microsoft.com/office/drawing/2014/main" id="{ECF20DD1-2521-4F37-AE79-CBD35D78833F}"/>
              </a:ext>
            </a:extLst>
          </p:cNvPr>
          <p:cNvSpPr>
            <a:spLocks noGrp="1" noChangeArrowheads="1"/>
          </p:cNvSpPr>
          <p:nvPr>
            <p:ph idx="1"/>
          </p:nvPr>
        </p:nvSpPr>
        <p:spPr/>
        <p:txBody>
          <a:bodyPr/>
          <a:lstStyle/>
          <a:p>
            <a:r>
              <a:rPr lang="en-GB" altLang="en-US" dirty="0">
                <a:latin typeface="+mn-lt"/>
              </a:rPr>
              <a:t>‘Self-theory’, focuses on the individual’s self-concept and subjective experience of the world.</a:t>
            </a:r>
          </a:p>
          <a:p>
            <a:endParaRPr lang="en-GB" altLang="en-US" dirty="0">
              <a:latin typeface="+mn-lt"/>
            </a:endParaRPr>
          </a:p>
          <a:p>
            <a:r>
              <a:rPr lang="en-GB" altLang="en-US" dirty="0">
                <a:latin typeface="+mn-lt"/>
              </a:rPr>
              <a:t>All individuals have an innate drive to grow, develop and enhance their abilities in ways they choose: self-actualization.</a:t>
            </a:r>
          </a:p>
          <a:p>
            <a:endParaRPr lang="en-GB" altLang="en-US" dirty="0">
              <a:latin typeface="+mn-lt"/>
            </a:endParaRPr>
          </a:p>
          <a:p>
            <a:r>
              <a:rPr lang="en-GB" altLang="en-US" dirty="0">
                <a:latin typeface="+mn-lt"/>
              </a:rPr>
              <a:t>We live in subjective worlds of our own creation, formed by a process of perception: the </a:t>
            </a:r>
            <a:r>
              <a:rPr lang="en-GB" altLang="en-US" i="1" dirty="0">
                <a:latin typeface="+mn-lt"/>
              </a:rPr>
              <a:t>phenomenal</a:t>
            </a:r>
            <a:r>
              <a:rPr lang="en-GB" altLang="en-US" dirty="0">
                <a:latin typeface="+mn-lt"/>
              </a:rPr>
              <a:t> field. </a:t>
            </a:r>
          </a:p>
          <a:p>
            <a:endParaRPr lang="en-GB" altLang="en-US" dirty="0">
              <a:latin typeface="+mn-lt"/>
            </a:endParaRPr>
          </a:p>
          <a:p>
            <a:r>
              <a:rPr lang="en-GB" altLang="en-US" dirty="0">
                <a:latin typeface="+mn-lt"/>
              </a:rPr>
              <a:t>Actualizing tendency drives us towards another version of the self: the ‘ideal self’.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29D45B11-467C-4F4E-AF15-1794C6505434}"/>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Rogers – Neurosis and Treatment</a:t>
            </a:r>
          </a:p>
        </p:txBody>
      </p:sp>
      <p:sp>
        <p:nvSpPr>
          <p:cNvPr id="20483" name="Rectangle 3">
            <a:extLst>
              <a:ext uri="{FF2B5EF4-FFF2-40B4-BE49-F238E27FC236}">
                <a16:creationId xmlns:a16="http://schemas.microsoft.com/office/drawing/2014/main" id="{13DAD2DD-EA0E-49FF-AC27-DDF73E2E0903}"/>
              </a:ext>
            </a:extLst>
          </p:cNvPr>
          <p:cNvSpPr>
            <a:spLocks noGrp="1" noChangeArrowheads="1"/>
          </p:cNvSpPr>
          <p:nvPr>
            <p:ph idx="1"/>
          </p:nvPr>
        </p:nvSpPr>
        <p:spPr/>
        <p:txBody>
          <a:bodyPr/>
          <a:lstStyle/>
          <a:p>
            <a:r>
              <a:rPr lang="en-GB" altLang="en-US" i="1" dirty="0">
                <a:latin typeface="+mn-lt"/>
              </a:rPr>
              <a:t>Conditional positive regard</a:t>
            </a:r>
            <a:r>
              <a:rPr lang="en-GB" altLang="en-US" dirty="0">
                <a:latin typeface="+mn-lt"/>
              </a:rPr>
              <a:t>.</a:t>
            </a:r>
          </a:p>
          <a:p>
            <a:endParaRPr lang="en-GB" altLang="en-US" dirty="0">
              <a:latin typeface="+mn-lt"/>
            </a:endParaRPr>
          </a:p>
          <a:p>
            <a:r>
              <a:rPr lang="en-GB" altLang="en-US" i="1" dirty="0">
                <a:latin typeface="+mn-lt"/>
              </a:rPr>
              <a:t>Unconditional positive regard</a:t>
            </a:r>
            <a:r>
              <a:rPr lang="en-GB" altLang="en-US" dirty="0">
                <a:latin typeface="+mn-lt"/>
              </a:rPr>
              <a:t>: acceptance and love that is not contingent upon the individual behaving in a required manner.</a:t>
            </a:r>
          </a:p>
          <a:p>
            <a:endParaRPr lang="en-GB" altLang="en-US" i="1" dirty="0">
              <a:latin typeface="+mn-lt"/>
            </a:endParaRPr>
          </a:p>
          <a:p>
            <a:r>
              <a:rPr lang="en-GB" altLang="en-US" i="1" dirty="0">
                <a:latin typeface="+mn-lt"/>
              </a:rPr>
              <a:t>Genuineness</a:t>
            </a:r>
            <a:r>
              <a:rPr lang="en-GB" altLang="en-US" dirty="0">
                <a:latin typeface="+mn-lt"/>
              </a:rPr>
              <a:t>: an environment in which the individual is able to freely express their own sense of self.</a:t>
            </a:r>
          </a:p>
          <a:p>
            <a:endParaRPr lang="en-GB" altLang="en-US" i="1" dirty="0">
              <a:latin typeface="+mn-lt"/>
            </a:endParaRPr>
          </a:p>
          <a:p>
            <a:r>
              <a:rPr lang="en-GB" altLang="en-US" i="1" dirty="0">
                <a:latin typeface="+mn-lt"/>
              </a:rPr>
              <a:t>Empathy</a:t>
            </a:r>
            <a:r>
              <a:rPr lang="en-GB" altLang="en-US" dirty="0">
                <a:latin typeface="+mn-lt"/>
              </a:rPr>
              <a:t>: an environment in which the individual is involved with people who can understand the world from their viewpoint.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a:extLst>
              <a:ext uri="{FF2B5EF4-FFF2-40B4-BE49-F238E27FC236}">
                <a16:creationId xmlns:a16="http://schemas.microsoft.com/office/drawing/2014/main" id="{1B0CD4F5-AFBF-4E32-A9A1-6FE05C5803BD}"/>
              </a:ext>
            </a:extLst>
          </p:cNvPr>
          <p:cNvSpPr>
            <a:spLocks noGrp="1" noChangeArrowheads="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The Process of Therapy</a:t>
            </a:r>
          </a:p>
        </p:txBody>
      </p:sp>
      <p:sp>
        <p:nvSpPr>
          <p:cNvPr id="21507" name="Rectangle 5">
            <a:extLst>
              <a:ext uri="{FF2B5EF4-FFF2-40B4-BE49-F238E27FC236}">
                <a16:creationId xmlns:a16="http://schemas.microsoft.com/office/drawing/2014/main" id="{2FBEC4B5-4804-42B8-B215-EA3377490C80}"/>
              </a:ext>
            </a:extLst>
          </p:cNvPr>
          <p:cNvSpPr>
            <a:spLocks noChangeArrowheads="1"/>
          </p:cNvSpPr>
          <p:nvPr/>
        </p:nvSpPr>
        <p:spPr bwMode="auto">
          <a:xfrm>
            <a:off x="457200" y="1828800"/>
            <a:ext cx="7772400"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bIns="0" anchor="ctr">
            <a:spAutoFit/>
          </a:bodyPr>
          <a:lstStyle>
            <a:lvl1pPr marL="342900" indent="-342900">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marL="285750" indent="-285750" eaLnBrk="1" hangingPunct="1">
              <a:buFont typeface="Arial" panose="020B0604020202020204" pitchFamily="34" charset="0"/>
              <a:buChar char="•"/>
            </a:pPr>
            <a:r>
              <a:rPr lang="en-GB" altLang="en-US" dirty="0">
                <a:latin typeface="+mn-lt"/>
              </a:rPr>
              <a:t>Fails to acknowledge feelings – considers personal relationships dangerous. </a:t>
            </a:r>
          </a:p>
          <a:p>
            <a:pPr marL="0" indent="0" eaLnBrk="1" hangingPunct="1"/>
            <a:endParaRPr lang="en-GB" altLang="en-US" dirty="0">
              <a:latin typeface="+mn-lt"/>
            </a:endParaRPr>
          </a:p>
          <a:p>
            <a:pPr marL="285750" indent="-285750" eaLnBrk="1" hangingPunct="1">
              <a:buFont typeface="Arial" panose="020B0604020202020204" pitchFamily="34" charset="0"/>
              <a:buChar char="•"/>
            </a:pPr>
            <a:r>
              <a:rPr lang="en-GB" altLang="en-US" dirty="0">
                <a:latin typeface="+mn-lt"/>
              </a:rPr>
              <a:t>Able to describe behaviour, not feelings, which are not ‘owned’.</a:t>
            </a:r>
          </a:p>
          <a:p>
            <a:pPr marL="0" indent="0" eaLnBrk="1" hangingPunct="1"/>
            <a:r>
              <a:rPr lang="en-GB" altLang="en-US" dirty="0">
                <a:latin typeface="+mn-lt"/>
              </a:rPr>
              <a:t> </a:t>
            </a:r>
          </a:p>
          <a:p>
            <a:pPr marL="285750" indent="-285750" eaLnBrk="1" hangingPunct="1">
              <a:buFont typeface="Arial" panose="020B0604020202020204" pitchFamily="34" charset="0"/>
              <a:buChar char="•"/>
            </a:pPr>
            <a:r>
              <a:rPr lang="en-GB" altLang="en-US" dirty="0">
                <a:latin typeface="+mn-lt"/>
              </a:rPr>
              <a:t>Can begin to describe emotional reactions to past events.</a:t>
            </a:r>
          </a:p>
          <a:p>
            <a:pPr marL="285750" indent="-285750" eaLnBrk="1" hangingPunct="1">
              <a:buFont typeface="Arial" panose="020B0604020202020204" pitchFamily="34" charset="0"/>
              <a:buChar char="•"/>
            </a:pPr>
            <a:endParaRPr lang="en-GB" altLang="en-US" dirty="0">
              <a:latin typeface="+mn-lt"/>
            </a:endParaRPr>
          </a:p>
          <a:p>
            <a:pPr marL="285750" indent="-285750" eaLnBrk="1" hangingPunct="1">
              <a:buFont typeface="Arial" panose="020B0604020202020204" pitchFamily="34" charset="0"/>
              <a:buChar char="•"/>
            </a:pPr>
            <a:r>
              <a:rPr lang="en-GB" altLang="en-US" dirty="0">
                <a:latin typeface="+mn-lt"/>
              </a:rPr>
              <a:t>Develops an awareness of current feelings; finds it difficult to cope with them. </a:t>
            </a:r>
          </a:p>
          <a:p>
            <a:pPr marL="285750" indent="-285750" eaLnBrk="1" hangingPunct="1">
              <a:buFont typeface="Arial" panose="020B0604020202020204" pitchFamily="34" charset="0"/>
              <a:buChar char="•"/>
            </a:pPr>
            <a:endParaRPr lang="en-GB" altLang="en-US" dirty="0">
              <a:latin typeface="+mn-lt"/>
            </a:endParaRPr>
          </a:p>
          <a:p>
            <a:pPr marL="285750" indent="-285750" eaLnBrk="1" hangingPunct="1">
              <a:buFont typeface="Arial" panose="020B0604020202020204" pitchFamily="34" charset="0"/>
              <a:buChar char="•"/>
            </a:pPr>
            <a:r>
              <a:rPr lang="en-GB" altLang="en-US" dirty="0">
                <a:latin typeface="+mn-lt"/>
              </a:rPr>
              <a:t>Begins to explore inner life in a meaningful and emotional way.</a:t>
            </a:r>
          </a:p>
          <a:p>
            <a:pPr marL="285750" indent="-285750" eaLnBrk="1" hangingPunct="1">
              <a:buFont typeface="Arial" panose="020B0604020202020204" pitchFamily="34" charset="0"/>
              <a:buChar char="•"/>
            </a:pPr>
            <a:endParaRPr lang="en-GB" altLang="en-US" dirty="0">
              <a:latin typeface="+mn-lt"/>
            </a:endParaRPr>
          </a:p>
          <a:p>
            <a:pPr marL="285750" indent="-285750" eaLnBrk="1" hangingPunct="1">
              <a:buFont typeface="Arial" panose="020B0604020202020204" pitchFamily="34" charset="0"/>
              <a:buChar char="•"/>
            </a:pPr>
            <a:r>
              <a:rPr lang="en-GB" altLang="en-US" dirty="0">
                <a:latin typeface="+mn-lt"/>
              </a:rPr>
              <a:t>Able to fully experience feelings while talking of past events.</a:t>
            </a:r>
          </a:p>
          <a:p>
            <a:pPr marL="0" indent="0" eaLnBrk="1" hangingPunct="1"/>
            <a:r>
              <a:rPr lang="en-GB" altLang="en-US" dirty="0">
                <a:latin typeface="+mn-lt"/>
              </a:rPr>
              <a:t> </a:t>
            </a:r>
          </a:p>
          <a:p>
            <a:pPr marL="285750" indent="-285750" eaLnBrk="1" hangingPunct="1">
              <a:buFont typeface="Arial" panose="020B0604020202020204" pitchFamily="34" charset="0"/>
              <a:buChar char="•"/>
            </a:pPr>
            <a:r>
              <a:rPr lang="en-GB" altLang="en-US" dirty="0">
                <a:latin typeface="+mn-lt"/>
              </a:rPr>
              <a:t>Develops a basic trust in their own inner processes; feelings experienced with immediacy and intensity.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5C6D412F-1D95-49CA-B318-3ACB2871C3A3}"/>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How Effective are the Therapies?</a:t>
            </a:r>
          </a:p>
        </p:txBody>
      </p:sp>
      <p:sp>
        <p:nvSpPr>
          <p:cNvPr id="38915" name="Rectangle 3">
            <a:extLst>
              <a:ext uri="{FF2B5EF4-FFF2-40B4-BE49-F238E27FC236}">
                <a16:creationId xmlns:a16="http://schemas.microsoft.com/office/drawing/2014/main" id="{FA84829B-A02F-4C5F-9332-D046367CE795}"/>
              </a:ext>
            </a:extLst>
          </p:cNvPr>
          <p:cNvSpPr>
            <a:spLocks noGrp="1" noChangeArrowheads="1"/>
          </p:cNvSpPr>
          <p:nvPr>
            <p:ph idx="1"/>
          </p:nvPr>
        </p:nvSpPr>
        <p:spPr/>
        <p:txBody>
          <a:bodyPr/>
          <a:lstStyle/>
          <a:p>
            <a:r>
              <a:rPr lang="en-GB" altLang="en-US" dirty="0">
                <a:latin typeface="+mn-lt"/>
              </a:rPr>
              <a:t>Shapiro and Shapiro (1983) 143 studies – effect sizes:</a:t>
            </a:r>
          </a:p>
          <a:p>
            <a:endParaRPr lang="en-GB" altLang="en-US" dirty="0">
              <a:latin typeface="+mn-lt"/>
            </a:endParaRPr>
          </a:p>
          <a:p>
            <a:pPr lvl="1">
              <a:buFont typeface="Courier New" panose="02070309020205020404" pitchFamily="49" charset="0"/>
              <a:buChar char="o"/>
            </a:pPr>
            <a:r>
              <a:rPr lang="en-GB" altLang="en-US" dirty="0">
                <a:latin typeface="+mn-lt"/>
              </a:rPr>
              <a:t>psychoanalytic therapy, 0.40 </a:t>
            </a:r>
          </a:p>
          <a:p>
            <a:pPr lvl="1">
              <a:buFont typeface="Courier New" panose="02070309020205020404" pitchFamily="49" charset="0"/>
              <a:buChar char="o"/>
            </a:pPr>
            <a:r>
              <a:rPr lang="en-GB" altLang="en-US" dirty="0">
                <a:latin typeface="+mn-lt"/>
              </a:rPr>
              <a:t>behavioural therapy, 1.06 </a:t>
            </a:r>
          </a:p>
          <a:p>
            <a:pPr lvl="1">
              <a:buFont typeface="Courier New" panose="02070309020205020404" pitchFamily="49" charset="0"/>
              <a:buChar char="o"/>
            </a:pPr>
            <a:r>
              <a:rPr lang="en-GB" altLang="en-US" dirty="0">
                <a:latin typeface="+mn-lt"/>
              </a:rPr>
              <a:t>cognitive behavioural therapy, 1.42 </a:t>
            </a:r>
          </a:p>
          <a:p>
            <a:pPr lvl="1">
              <a:buFont typeface="Courier New" panose="02070309020205020404" pitchFamily="49" charset="0"/>
              <a:buChar char="o"/>
            </a:pPr>
            <a:r>
              <a:rPr lang="en-GB" altLang="en-US" dirty="0">
                <a:latin typeface="+mn-lt"/>
              </a:rPr>
              <a:t>placebo interventions, 0.71.</a:t>
            </a:r>
          </a:p>
          <a:p>
            <a:pPr>
              <a:buFont typeface="Wingdings" panose="05000000000000000000" pitchFamily="2" charset="2"/>
              <a:buNone/>
            </a:pPr>
            <a:r>
              <a:rPr lang="en-GB" altLang="en-US" dirty="0">
                <a:latin typeface="+mn-lt"/>
              </a:rPr>
              <a:t> </a:t>
            </a:r>
          </a:p>
          <a:p>
            <a:r>
              <a:rPr lang="en-GB" altLang="en-US" dirty="0">
                <a:latin typeface="+mn-lt"/>
              </a:rPr>
              <a:t>Smith, Glass and Miller (1980):</a:t>
            </a:r>
          </a:p>
          <a:p>
            <a:endParaRPr lang="en-GB" altLang="en-US" dirty="0">
              <a:latin typeface="+mn-lt"/>
            </a:endParaRPr>
          </a:p>
          <a:p>
            <a:pPr lvl="1">
              <a:buFont typeface="Courier New" panose="02070309020205020404" pitchFamily="49" charset="0"/>
              <a:buChar char="o"/>
            </a:pPr>
            <a:r>
              <a:rPr lang="en-GB" altLang="en-US" dirty="0">
                <a:latin typeface="+mn-lt"/>
              </a:rPr>
              <a:t>client-centred therapy, 0.63.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160DE8B-9AC4-45A7-89A5-B24A739351C0}"/>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The psychoanalytical approach</a:t>
            </a:r>
          </a:p>
        </p:txBody>
      </p:sp>
      <p:sp>
        <p:nvSpPr>
          <p:cNvPr id="5123" name="Rectangle 3">
            <a:extLst>
              <a:ext uri="{FF2B5EF4-FFF2-40B4-BE49-F238E27FC236}">
                <a16:creationId xmlns:a16="http://schemas.microsoft.com/office/drawing/2014/main" id="{5F6E6692-F369-43BE-B885-389A579563EA}"/>
              </a:ext>
            </a:extLst>
          </p:cNvPr>
          <p:cNvSpPr>
            <a:spLocks noGrp="1" noChangeArrowheads="1"/>
          </p:cNvSpPr>
          <p:nvPr>
            <p:ph idx="1"/>
          </p:nvPr>
        </p:nvSpPr>
        <p:spPr/>
        <p:txBody>
          <a:bodyPr/>
          <a:lstStyle/>
          <a:p>
            <a:pPr marL="0" indent="0">
              <a:buNone/>
            </a:pPr>
            <a:r>
              <a:rPr lang="en-GB" altLang="en-US" i="1" dirty="0">
                <a:latin typeface="+mn-lt"/>
              </a:rPr>
              <a:t>Freud</a:t>
            </a:r>
          </a:p>
          <a:p>
            <a:endParaRPr lang="en-GB" altLang="en-US" dirty="0">
              <a:latin typeface="+mn-lt"/>
            </a:endParaRPr>
          </a:p>
          <a:p>
            <a:r>
              <a:rPr lang="en-GB" altLang="en-US" dirty="0">
                <a:latin typeface="+mn-lt"/>
              </a:rPr>
              <a:t>Personality comprises three basic forces:</a:t>
            </a:r>
          </a:p>
          <a:p>
            <a:endParaRPr lang="en-GB" altLang="en-US" dirty="0">
              <a:latin typeface="+mn-lt"/>
            </a:endParaRPr>
          </a:p>
          <a:p>
            <a:pPr marL="1257300" lvl="2" indent="-342900">
              <a:buFont typeface="+mj-lt"/>
              <a:buAutoNum type="arabicPeriod"/>
            </a:pPr>
            <a:r>
              <a:rPr lang="en-GB" altLang="en-US" dirty="0">
                <a:latin typeface="+mn-lt"/>
              </a:rPr>
              <a:t>id – basic driving instincts</a:t>
            </a:r>
          </a:p>
          <a:p>
            <a:pPr marL="1257300" lvl="2" indent="-342900">
              <a:buFont typeface="+mj-lt"/>
              <a:buAutoNum type="arabicPeriod"/>
            </a:pPr>
            <a:endParaRPr lang="en-GB" altLang="en-US" dirty="0">
              <a:latin typeface="+mn-lt"/>
            </a:endParaRPr>
          </a:p>
          <a:p>
            <a:pPr marL="1257300" lvl="2" indent="-342900">
              <a:buFont typeface="+mj-lt"/>
              <a:buAutoNum type="arabicPeriod"/>
            </a:pPr>
            <a:r>
              <a:rPr lang="en-GB" altLang="en-US" dirty="0">
                <a:latin typeface="+mn-lt"/>
              </a:rPr>
              <a:t>ego – seeks gratification within societal limits</a:t>
            </a:r>
          </a:p>
          <a:p>
            <a:pPr marL="1257300" lvl="2" indent="-342900">
              <a:buFont typeface="+mj-lt"/>
              <a:buAutoNum type="arabicPeriod"/>
            </a:pPr>
            <a:endParaRPr lang="en-GB" altLang="en-US" dirty="0">
              <a:latin typeface="+mn-lt"/>
            </a:endParaRPr>
          </a:p>
          <a:p>
            <a:pPr marL="1257300" lvl="2" indent="-342900">
              <a:buFont typeface="+mj-lt"/>
              <a:buAutoNum type="arabicPeriod"/>
            </a:pPr>
            <a:r>
              <a:rPr lang="en-GB" altLang="en-US" dirty="0">
                <a:latin typeface="+mn-lt"/>
              </a:rPr>
              <a:t>superego – the conscience.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C25027F-4575-4B4F-ABED-52236EE95DDE}"/>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Freud – Personality Development</a:t>
            </a:r>
          </a:p>
        </p:txBody>
      </p:sp>
      <p:sp>
        <p:nvSpPr>
          <p:cNvPr id="6147" name="Rectangle 3">
            <a:extLst>
              <a:ext uri="{FF2B5EF4-FFF2-40B4-BE49-F238E27FC236}">
                <a16:creationId xmlns:a16="http://schemas.microsoft.com/office/drawing/2014/main" id="{698412AD-7323-4BEB-9543-24157D71F852}"/>
              </a:ext>
            </a:extLst>
          </p:cNvPr>
          <p:cNvSpPr>
            <a:spLocks noGrp="1" noChangeArrowheads="1"/>
          </p:cNvSpPr>
          <p:nvPr>
            <p:ph idx="1"/>
          </p:nvPr>
        </p:nvSpPr>
        <p:spPr/>
        <p:txBody>
          <a:bodyPr/>
          <a:lstStyle/>
          <a:p>
            <a:pPr marL="0" indent="0">
              <a:buNone/>
            </a:pPr>
            <a:r>
              <a:rPr lang="en-GB" altLang="en-US" i="1" dirty="0">
                <a:latin typeface="+mn-lt"/>
              </a:rPr>
              <a:t>Five stages of personality development</a:t>
            </a:r>
          </a:p>
          <a:p>
            <a:endParaRPr lang="en-GB" altLang="en-US" dirty="0">
              <a:latin typeface="+mn-lt"/>
            </a:endParaRPr>
          </a:p>
          <a:p>
            <a:r>
              <a:rPr lang="en-GB" altLang="en-US" dirty="0">
                <a:latin typeface="+mn-lt"/>
              </a:rPr>
              <a:t>Oral: 18–24 months; the development of the </a:t>
            </a:r>
            <a:r>
              <a:rPr lang="en-GB" altLang="en-US" i="1" dirty="0">
                <a:latin typeface="+mn-lt"/>
              </a:rPr>
              <a:t>id</a:t>
            </a:r>
          </a:p>
          <a:p>
            <a:endParaRPr lang="en-GB" altLang="en-US" dirty="0">
              <a:latin typeface="+mn-lt"/>
            </a:endParaRPr>
          </a:p>
          <a:p>
            <a:r>
              <a:rPr lang="en-GB" altLang="en-US" dirty="0">
                <a:latin typeface="+mn-lt"/>
              </a:rPr>
              <a:t>Anal: 42–48 months; the development of the </a:t>
            </a:r>
            <a:r>
              <a:rPr lang="en-GB" altLang="en-US" i="1" dirty="0">
                <a:latin typeface="+mn-lt"/>
              </a:rPr>
              <a:t>ego</a:t>
            </a:r>
          </a:p>
          <a:p>
            <a:endParaRPr lang="en-GB" altLang="en-US" dirty="0">
              <a:latin typeface="+mn-lt"/>
            </a:endParaRPr>
          </a:p>
          <a:p>
            <a:r>
              <a:rPr lang="en-GB" altLang="en-US" dirty="0">
                <a:latin typeface="+mn-lt"/>
              </a:rPr>
              <a:t>Phallic: Oedipal and Electra complexes; beginning of </a:t>
            </a:r>
            <a:r>
              <a:rPr lang="en-GB" altLang="en-US" i="1" dirty="0">
                <a:latin typeface="+mn-lt"/>
              </a:rPr>
              <a:t>superego</a:t>
            </a:r>
          </a:p>
          <a:p>
            <a:endParaRPr lang="en-GB" altLang="en-US" dirty="0">
              <a:latin typeface="+mn-lt"/>
            </a:endParaRPr>
          </a:p>
          <a:p>
            <a:r>
              <a:rPr lang="en-GB" altLang="en-US" dirty="0">
                <a:latin typeface="+mn-lt"/>
              </a:rPr>
              <a:t>Latency</a:t>
            </a:r>
          </a:p>
          <a:p>
            <a:endParaRPr lang="en-GB" altLang="en-US" dirty="0">
              <a:latin typeface="+mn-lt"/>
            </a:endParaRPr>
          </a:p>
          <a:p>
            <a:r>
              <a:rPr lang="en-GB" altLang="en-US" dirty="0">
                <a:latin typeface="+mn-lt"/>
              </a:rPr>
              <a:t>Genital </a:t>
            </a:r>
          </a:p>
          <a:p>
            <a:endParaRPr lang="en-GB"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a:extLst>
              <a:ext uri="{FF2B5EF4-FFF2-40B4-BE49-F238E27FC236}">
                <a16:creationId xmlns:a16="http://schemas.microsoft.com/office/drawing/2014/main" id="{9A64044E-02B5-4B33-AD54-6F5A66CB89FC}"/>
              </a:ext>
            </a:extLst>
          </p:cNvPr>
          <p:cNvSpPr>
            <a:spLocks noGrp="1" noChangeArrowheads="1"/>
          </p:cNvSpPr>
          <p:nvPr>
            <p:ph type="title"/>
          </p:nvPr>
        </p:nvSpPr>
        <p:spPr/>
        <p:txBody>
          <a:bodyPr/>
          <a:lstStyle/>
          <a:p>
            <a:pPr algn="l"/>
            <a:r>
              <a:rPr lang="en-GB" altLang="en-US" sz="3300" dirty="0">
                <a:latin typeface="Calibri Light" panose="020F0302020204030204" pitchFamily="34" charset="0"/>
                <a:cs typeface="Calibri Light" panose="020F0302020204030204" pitchFamily="34" charset="0"/>
              </a:rPr>
              <a:t>Freud – Personality Profiles</a:t>
            </a:r>
          </a:p>
        </p:txBody>
      </p:sp>
      <p:graphicFrame>
        <p:nvGraphicFramePr>
          <p:cNvPr id="14439" name="Group 103">
            <a:extLst>
              <a:ext uri="{FF2B5EF4-FFF2-40B4-BE49-F238E27FC236}">
                <a16:creationId xmlns:a16="http://schemas.microsoft.com/office/drawing/2014/main" id="{5B0A240D-8BB5-438A-9446-8B26B80ED667}"/>
              </a:ext>
            </a:extLst>
          </p:cNvPr>
          <p:cNvGraphicFramePr>
            <a:graphicFrameLocks noGrp="1"/>
          </p:cNvGraphicFramePr>
          <p:nvPr>
            <p:ph type="tbl" idx="1"/>
            <p:extLst>
              <p:ext uri="{D42A27DB-BD31-4B8C-83A1-F6EECF244321}">
                <p14:modId xmlns:p14="http://schemas.microsoft.com/office/powerpoint/2010/main" val="1473048061"/>
              </p:ext>
            </p:extLst>
          </p:nvPr>
        </p:nvGraphicFramePr>
        <p:xfrm>
          <a:off x="1066800" y="2057400"/>
          <a:ext cx="7391400" cy="2757688"/>
        </p:xfrm>
        <a:graphic>
          <a:graphicData uri="http://schemas.openxmlformats.org/drawingml/2006/table">
            <a:tbl>
              <a:tblPr/>
              <a:tblGrid>
                <a:gridCol w="12954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40159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chemeClr val="tx1"/>
                          </a:solidFill>
                          <a:effectLst/>
                          <a:latin typeface="+mn-lt"/>
                          <a:cs typeface="Arial" pitchFamily="34" charset="0"/>
                        </a:rPr>
                        <a:t>Stage</a:t>
                      </a:r>
                      <a:endParaRPr kumimoji="0" lang="en-GB" sz="1800" b="0" i="0" u="none" strike="noStrike" cap="none" normalizeH="0" baseline="0" dirty="0">
                        <a:ln>
                          <a:noFill/>
                        </a:ln>
                        <a:solidFill>
                          <a:schemeClr val="tx1"/>
                        </a:solidFill>
                        <a:effectLst/>
                        <a:latin typeface="+mn-lt"/>
                        <a:cs typeface="Arial" pitchFamily="34"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chemeClr val="tx1"/>
                          </a:solidFill>
                          <a:effectLst/>
                          <a:latin typeface="+mn-lt"/>
                          <a:cs typeface="Arial" pitchFamily="34" charset="0"/>
                        </a:rPr>
                        <a:t>Associated problems</a:t>
                      </a:r>
                      <a:endParaRPr kumimoji="0" lang="en-GB" sz="1800" b="0" i="0" u="none" strike="noStrike" cap="none" normalizeH="0" baseline="0" dirty="0">
                        <a:ln>
                          <a:noFill/>
                        </a:ln>
                        <a:solidFill>
                          <a:schemeClr val="tx1"/>
                        </a:solidFill>
                        <a:effectLst/>
                        <a:latin typeface="+mn-lt"/>
                        <a:cs typeface="Arial" pitchFamily="34"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dirty="0">
                        <a:ln>
                          <a:noFill/>
                        </a:ln>
                        <a:solidFill>
                          <a:schemeClr val="tx1"/>
                        </a:solidFill>
                        <a:effectLst/>
                        <a:latin typeface="+mn-lt"/>
                        <a:cs typeface="Arial" pitchFamily="34"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800" b="0" i="0" u="none" strike="noStrike" cap="none" normalizeH="0" baseline="0" dirty="0">
                        <a:ln>
                          <a:noFill/>
                        </a:ln>
                        <a:solidFill>
                          <a:schemeClr val="tx1"/>
                        </a:solidFill>
                        <a:effectLst/>
                        <a:latin typeface="+mn-lt"/>
                        <a:cs typeface="Arial" pitchFamily="34" charset="0"/>
                      </a:endParaRP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159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Oral</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Depression, narcissism, dependency</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553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Anal</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Obstinacy, obsessive-compulsive disorder, sadomasochism</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159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Phallic</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Gender identity problems, antisocial personality</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318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Latent</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Inadequate or excessive self-control</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842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Genital</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mn-lt"/>
                          <a:cs typeface="Arial" pitchFamily="34" charset="0"/>
                        </a:rPr>
                        <a:t>Identity diffusion</a:t>
                      </a:r>
                    </a:p>
                  </a:txBody>
                  <a:tcPr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7197" name="Rectangle 5">
            <a:extLst>
              <a:ext uri="{FF2B5EF4-FFF2-40B4-BE49-F238E27FC236}">
                <a16:creationId xmlns:a16="http://schemas.microsoft.com/office/drawing/2014/main" id="{B755AD2A-0ED4-4B32-92BD-5E2B59C5152B}"/>
              </a:ext>
            </a:extLst>
          </p:cNvPr>
          <p:cNvSpPr>
            <a:spLocks noChangeArrowheads="1"/>
          </p:cNvSpPr>
          <p:nvPr/>
        </p:nvSpPr>
        <p:spPr bwMode="auto">
          <a:xfrm>
            <a:off x="0" y="3429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n-US" altLang="en-US" dirty="0">
              <a:latin typeface="Arial" panose="020B0604020202020204" pitchFamily="34" charset="0"/>
            </a:endParaRPr>
          </a:p>
        </p:txBody>
      </p:sp>
      <p:sp>
        <p:nvSpPr>
          <p:cNvPr id="7198" name="Rectangle 6">
            <a:extLst>
              <a:ext uri="{FF2B5EF4-FFF2-40B4-BE49-F238E27FC236}">
                <a16:creationId xmlns:a16="http://schemas.microsoft.com/office/drawing/2014/main" id="{095ECC98-AF9A-46B3-AAC4-4BF88C75A9BA}"/>
              </a:ext>
            </a:extLst>
          </p:cNvPr>
          <p:cNvSpPr>
            <a:spLocks noChangeArrowheads="1"/>
          </p:cNvSpPr>
          <p:nvPr/>
        </p:nvSpPr>
        <p:spPr bwMode="auto">
          <a:xfrm>
            <a:off x="0" y="34290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n-US" altLang="en-US" dirty="0">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8E0C81D-0A3B-40A7-A3CD-6E2A56514CF8}"/>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The Beginnings of Psychopathology</a:t>
            </a:r>
          </a:p>
        </p:txBody>
      </p:sp>
      <p:sp>
        <p:nvSpPr>
          <p:cNvPr id="13315" name="Rectangle 3">
            <a:extLst>
              <a:ext uri="{FF2B5EF4-FFF2-40B4-BE49-F238E27FC236}">
                <a16:creationId xmlns:a16="http://schemas.microsoft.com/office/drawing/2014/main" id="{F2EA4395-E775-4CF9-96C2-18A4BF21F785}"/>
              </a:ext>
            </a:extLst>
          </p:cNvPr>
          <p:cNvSpPr>
            <a:spLocks noGrp="1" noChangeArrowheads="1"/>
          </p:cNvSpPr>
          <p:nvPr>
            <p:ph idx="1"/>
          </p:nvPr>
        </p:nvSpPr>
        <p:spPr/>
        <p:txBody>
          <a:bodyPr rtlCol="0">
            <a:normAutofit/>
          </a:bodyPr>
          <a:lstStyle/>
          <a:p>
            <a:pPr fontAlgn="auto">
              <a:spcAft>
                <a:spcPts val="0"/>
              </a:spcAft>
              <a:defRPr/>
            </a:pPr>
            <a:r>
              <a:rPr lang="en-GB" i="1" dirty="0">
                <a:latin typeface="+mn-lt"/>
              </a:rPr>
              <a:t>Ego-based anxiety:</a:t>
            </a:r>
            <a:r>
              <a:rPr lang="en-GB" dirty="0">
                <a:latin typeface="+mn-lt"/>
              </a:rPr>
              <a:t> the most basic form of anxiety, rooted in reality, includes fear of negative consequences in a relationship, an accident, and so on.</a:t>
            </a:r>
          </a:p>
          <a:p>
            <a:pPr marL="0" indent="0" fontAlgn="auto">
              <a:spcAft>
                <a:spcPts val="0"/>
              </a:spcAft>
              <a:buNone/>
              <a:defRPr/>
            </a:pPr>
            <a:endParaRPr lang="en-GB" dirty="0">
              <a:latin typeface="+mn-lt"/>
            </a:endParaRPr>
          </a:p>
          <a:p>
            <a:pPr fontAlgn="auto">
              <a:spcAft>
                <a:spcPts val="0"/>
              </a:spcAft>
              <a:defRPr/>
            </a:pPr>
            <a:r>
              <a:rPr lang="en-GB" i="1" dirty="0">
                <a:latin typeface="+mn-lt"/>
              </a:rPr>
              <a:t>Neurotic anxiety:</a:t>
            </a:r>
            <a:r>
              <a:rPr lang="en-GB" dirty="0">
                <a:latin typeface="+mn-lt"/>
              </a:rPr>
              <a:t> arises from an unconscious fear that the libidinal impulses of the id will take control at an inopportune time and result in punishment. </a:t>
            </a:r>
          </a:p>
          <a:p>
            <a:pPr fontAlgn="auto">
              <a:spcAft>
                <a:spcPts val="0"/>
              </a:spcAft>
              <a:defRPr/>
            </a:pPr>
            <a:endParaRPr lang="en-GB" dirty="0">
              <a:latin typeface="+mn-lt"/>
            </a:endParaRPr>
          </a:p>
          <a:p>
            <a:pPr fontAlgn="auto">
              <a:spcAft>
                <a:spcPts val="0"/>
              </a:spcAft>
              <a:defRPr/>
            </a:pPr>
            <a:r>
              <a:rPr lang="en-GB" i="1" dirty="0">
                <a:latin typeface="+mn-lt"/>
              </a:rPr>
              <a:t>Moral anxiety:</a:t>
            </a:r>
            <a:r>
              <a:rPr lang="en-GB" dirty="0">
                <a:latin typeface="+mn-lt"/>
              </a:rPr>
              <a:t> results from fear of violating moral or societal codes. </a:t>
            </a:r>
          </a:p>
          <a:p>
            <a:pPr fontAlgn="auto">
              <a:spcAft>
                <a:spcPts val="0"/>
              </a:spcAft>
              <a:defRPr/>
            </a:pP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CBB7F7C7-B8CB-4A81-B751-84E24AB91B7F}"/>
              </a:ext>
            </a:extLst>
          </p:cNvPr>
          <p:cNvSpPr>
            <a:spLocks noGrp="1" noChangeArrowheads="1"/>
          </p:cNvSpPr>
          <p:nvPr>
            <p:ph type="title"/>
          </p:nvPr>
        </p:nvSpPr>
        <p:spPr>
          <a:xfrm>
            <a:off x="445851" y="228600"/>
            <a:ext cx="7793037" cy="1462087"/>
          </a:xfrm>
        </p:spPr>
        <p:txBody>
          <a:bodyPr/>
          <a:lstStyle/>
          <a:p>
            <a:pPr algn="l"/>
            <a:r>
              <a:rPr lang="en-GB" altLang="en-US" sz="3300" dirty="0">
                <a:latin typeface="Calibri Light" panose="020F0302020204030204" pitchFamily="34" charset="0"/>
                <a:cs typeface="Calibri Light" panose="020F0302020204030204" pitchFamily="34" charset="0"/>
              </a:rPr>
              <a:t>Freud – Some Defence Mechanisms</a:t>
            </a:r>
          </a:p>
        </p:txBody>
      </p:sp>
      <p:graphicFrame>
        <p:nvGraphicFramePr>
          <p:cNvPr id="17724" name="Group 316">
            <a:extLst>
              <a:ext uri="{FF2B5EF4-FFF2-40B4-BE49-F238E27FC236}">
                <a16:creationId xmlns:a16="http://schemas.microsoft.com/office/drawing/2014/main" id="{21584E08-2830-454D-80DD-FE07663FF3A3}"/>
              </a:ext>
            </a:extLst>
          </p:cNvPr>
          <p:cNvGraphicFramePr>
            <a:graphicFrameLocks noGrp="1"/>
          </p:cNvGraphicFramePr>
          <p:nvPr>
            <p:ph type="tbl" idx="1"/>
            <p:extLst>
              <p:ext uri="{D42A27DB-BD31-4B8C-83A1-F6EECF244321}">
                <p14:modId xmlns:p14="http://schemas.microsoft.com/office/powerpoint/2010/main" val="4266143807"/>
              </p:ext>
            </p:extLst>
          </p:nvPr>
        </p:nvGraphicFramePr>
        <p:xfrm>
          <a:off x="457200" y="1690687"/>
          <a:ext cx="7620000" cy="5069524"/>
        </p:xfrm>
        <a:graphic>
          <a:graphicData uri="http://schemas.openxmlformats.org/drawingml/2006/table">
            <a:tbl>
              <a:tblPr/>
              <a:tblGrid>
                <a:gridCol w="1371600">
                  <a:extLst>
                    <a:ext uri="{9D8B030D-6E8A-4147-A177-3AD203B41FA5}">
                      <a16:colId xmlns:a16="http://schemas.microsoft.com/office/drawing/2014/main" val="20000"/>
                    </a:ext>
                  </a:extLst>
                </a:gridCol>
                <a:gridCol w="3442680">
                  <a:extLst>
                    <a:ext uri="{9D8B030D-6E8A-4147-A177-3AD203B41FA5}">
                      <a16:colId xmlns:a16="http://schemas.microsoft.com/office/drawing/2014/main" val="20001"/>
                    </a:ext>
                  </a:extLst>
                </a:gridCol>
                <a:gridCol w="2805720">
                  <a:extLst>
                    <a:ext uri="{9D8B030D-6E8A-4147-A177-3AD203B41FA5}">
                      <a16:colId xmlns:a16="http://schemas.microsoft.com/office/drawing/2014/main" val="20002"/>
                    </a:ext>
                  </a:extLst>
                </a:gridCol>
              </a:tblGrid>
              <a:tr h="3767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mn-lt"/>
                          <a:cs typeface="Arial" pitchFamily="34" charset="0"/>
                        </a:rPr>
                        <a:t>Defence</a:t>
                      </a:r>
                      <a:endParaRPr kumimoji="0" lang="en-GB" sz="1600" b="1" i="0" u="none" strike="noStrike" cap="none" normalizeH="0" baseline="0" dirty="0">
                        <a:ln>
                          <a:noFill/>
                        </a:ln>
                        <a:solidFill>
                          <a:srgbClr val="FF0000"/>
                        </a:solidFill>
                        <a:effectLst/>
                        <a:latin typeface="+mn-lt"/>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mn-lt"/>
                          <a:cs typeface="Arial" pitchFamily="34" charset="0"/>
                        </a:rPr>
                        <a:t>Definition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mn-lt"/>
                          <a:cs typeface="Arial" pitchFamily="34" charset="0"/>
                        </a:rPr>
                        <a:t>Example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670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Repression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Blocking threatening material from consciousness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ea typeface="Times New Roman" pitchFamily="18" charset="0"/>
                          <a:cs typeface="Arial" pitchFamily="34" charset="0"/>
                        </a:rPr>
                        <a:t>An adult who cannot recall being abused as a child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653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Denial</a:t>
                      </a:r>
                      <a:endParaRPr kumimoji="0" lang="en-GB" sz="1600" b="0" i="0" u="none" strike="noStrike" cap="none" normalizeH="0" baseline="0" dirty="0">
                        <a:ln>
                          <a:noFill/>
                        </a:ln>
                        <a:solidFill>
                          <a:srgbClr val="FF0000"/>
                        </a:solidFill>
                        <a:effectLst/>
                        <a:latin typeface="+mn-lt"/>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Preventing threatening material from entering consciousness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A parent who cannot accept the death of their partner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4010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Projection</a:t>
                      </a:r>
                      <a:endParaRPr kumimoji="0" lang="en-GB" sz="1600" b="0" i="0" u="none" strike="noStrike" cap="none" normalizeH="0" baseline="0" dirty="0">
                        <a:ln>
                          <a:noFill/>
                        </a:ln>
                        <a:solidFill>
                          <a:srgbClr val="FF0000"/>
                        </a:solidFill>
                        <a:effectLst/>
                        <a:latin typeface="+mn-lt"/>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Attributing one’s unacceptable impulse or action to another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Someone who denies their homosexuality, and considers that homosexuals are constantly making sexual approaches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190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Displacement</a:t>
                      </a:r>
                      <a:endParaRPr kumimoji="0" lang="en-GB" sz="1600" b="0" i="0" u="none" strike="noStrike" cap="none" normalizeH="0" baseline="0" dirty="0">
                        <a:ln>
                          <a:noFill/>
                        </a:ln>
                        <a:solidFill>
                          <a:srgbClr val="FF0000"/>
                        </a:solidFill>
                        <a:effectLst/>
                        <a:latin typeface="+mn-lt"/>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Changing the target of an unacceptable impulse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ea typeface="Times New Roman" pitchFamily="18" charset="0"/>
                          <a:cs typeface="Arial" pitchFamily="34" charset="0"/>
                        </a:rPr>
                        <a:t>‘Kicking the cat’ instead of whoever caused anger or upset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140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Sublimation</a:t>
                      </a:r>
                      <a:endParaRPr kumimoji="0" lang="en-GB" sz="1600" b="0" i="0" u="none" strike="noStrike" cap="none" normalizeH="0" baseline="0" dirty="0">
                        <a:ln>
                          <a:noFill/>
                        </a:ln>
                        <a:solidFill>
                          <a:srgbClr val="FF0000"/>
                        </a:solidFill>
                        <a:effectLst/>
                        <a:latin typeface="+mn-lt"/>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Expressing an unacceptable impulse in a symbolic manner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mn-lt"/>
                          <a:cs typeface="Arial" pitchFamily="34" charset="0"/>
                        </a:rPr>
                        <a:t>A child who, unable to satisfy a desire to handle faecal matter in the anal stage, becomes a gardener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2D2C14B-AB0E-43F8-9388-2599E436C2F5}"/>
              </a:ext>
            </a:extLst>
          </p:cNvPr>
          <p:cNvSpPr>
            <a:spLocks noGrp="1" noChangeArrowheads="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Freudian Psychoanalysis</a:t>
            </a:r>
          </a:p>
        </p:txBody>
      </p:sp>
      <p:sp>
        <p:nvSpPr>
          <p:cNvPr id="12291" name="Rectangle 3">
            <a:extLst>
              <a:ext uri="{FF2B5EF4-FFF2-40B4-BE49-F238E27FC236}">
                <a16:creationId xmlns:a16="http://schemas.microsoft.com/office/drawing/2014/main" id="{48C6F789-8803-4561-B92E-5093562F3A56}"/>
              </a:ext>
            </a:extLst>
          </p:cNvPr>
          <p:cNvSpPr>
            <a:spLocks noGrp="1" noChangeArrowheads="1"/>
          </p:cNvSpPr>
          <p:nvPr>
            <p:ph idx="1"/>
          </p:nvPr>
        </p:nvSpPr>
        <p:spPr/>
        <p:txBody>
          <a:bodyPr/>
          <a:lstStyle/>
          <a:p>
            <a:endParaRPr lang="en-GB" altLang="en-US" dirty="0"/>
          </a:p>
          <a:p>
            <a:r>
              <a:rPr lang="en-GB" altLang="en-US" dirty="0">
                <a:latin typeface="+mn-lt"/>
              </a:rPr>
              <a:t>Symbols and dreams</a:t>
            </a:r>
          </a:p>
          <a:p>
            <a:endParaRPr lang="en-GB" altLang="en-US" dirty="0">
              <a:latin typeface="+mn-lt"/>
            </a:endParaRPr>
          </a:p>
          <a:p>
            <a:r>
              <a:rPr lang="en-GB" altLang="en-US" dirty="0">
                <a:latin typeface="+mn-lt"/>
              </a:rPr>
              <a:t>Free association – what is said and what is not said</a:t>
            </a:r>
          </a:p>
          <a:p>
            <a:endParaRPr lang="en-GB" altLang="en-US" dirty="0">
              <a:latin typeface="+mn-lt"/>
            </a:endParaRPr>
          </a:p>
          <a:p>
            <a:r>
              <a:rPr lang="en-GB" altLang="en-US" dirty="0">
                <a:latin typeface="+mn-lt"/>
              </a:rPr>
              <a:t>Transference</a:t>
            </a:r>
          </a:p>
          <a:p>
            <a:endParaRPr lang="en-GB" altLang="en-US" dirty="0">
              <a:latin typeface="+mn-lt"/>
            </a:endParaRPr>
          </a:p>
          <a:p>
            <a:r>
              <a:rPr lang="en-GB" altLang="en-US" dirty="0">
                <a:latin typeface="+mn-lt"/>
              </a:rPr>
              <a:t>Catharsis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96ECE095-56A9-443C-AA56-4A21363470F4}"/>
              </a:ext>
            </a:extLst>
          </p:cNvPr>
          <p:cNvSpPr>
            <a:spLocks noGrp="1"/>
          </p:cNvSpPr>
          <p:nvPr>
            <p:ph type="title"/>
          </p:nvPr>
        </p:nvSpPr>
        <p:spPr/>
        <p:txBody>
          <a:bodyPr>
            <a:normAutofit/>
          </a:bodyPr>
          <a:lstStyle/>
          <a:p>
            <a:r>
              <a:rPr lang="en-GB" altLang="en-US" sz="3300" dirty="0">
                <a:latin typeface="Calibri Light" panose="020F0302020204030204" pitchFamily="34" charset="0"/>
                <a:cs typeface="Calibri Light" panose="020F0302020204030204" pitchFamily="34" charset="0"/>
              </a:rPr>
              <a:t>Symbols and Dreams</a:t>
            </a:r>
          </a:p>
        </p:txBody>
      </p:sp>
      <p:sp>
        <p:nvSpPr>
          <p:cNvPr id="3" name="Content Placeholder 2">
            <a:extLst>
              <a:ext uri="{FF2B5EF4-FFF2-40B4-BE49-F238E27FC236}">
                <a16:creationId xmlns:a16="http://schemas.microsoft.com/office/drawing/2014/main" id="{88736C87-3912-4E4C-9AB3-91FD1CC04B2B}"/>
              </a:ext>
            </a:extLst>
          </p:cNvPr>
          <p:cNvSpPr>
            <a:spLocks noGrp="1"/>
          </p:cNvSpPr>
          <p:nvPr>
            <p:ph idx="1"/>
          </p:nvPr>
        </p:nvSpPr>
        <p:spPr/>
        <p:txBody>
          <a:bodyPr rtlCol="0">
            <a:normAutofit/>
          </a:bodyPr>
          <a:lstStyle/>
          <a:p>
            <a:pPr fontAlgn="auto">
              <a:spcAft>
                <a:spcPts val="0"/>
              </a:spcAft>
              <a:defRPr/>
            </a:pPr>
            <a:endParaRPr lang="en-GB" b="1" dirty="0"/>
          </a:p>
          <a:p>
            <a:pPr fontAlgn="auto">
              <a:spcAft>
                <a:spcPts val="0"/>
              </a:spcAft>
              <a:defRPr/>
            </a:pPr>
            <a:r>
              <a:rPr lang="en-GB" sz="1900" i="1" dirty="0">
                <a:latin typeface="+mn-lt"/>
              </a:rPr>
              <a:t>Little Hans: </a:t>
            </a:r>
            <a:r>
              <a:rPr lang="en-GB" sz="1900" dirty="0">
                <a:latin typeface="+mn-lt"/>
              </a:rPr>
              <a:t>my father, the horse …</a:t>
            </a:r>
          </a:p>
          <a:p>
            <a:pPr fontAlgn="auto">
              <a:spcAft>
                <a:spcPts val="0"/>
              </a:spcAft>
              <a:defRPr/>
            </a:pPr>
            <a:endParaRPr lang="en-GB" sz="1900" b="1" dirty="0">
              <a:latin typeface="+mn-lt"/>
            </a:endParaRPr>
          </a:p>
          <a:p>
            <a:pPr fontAlgn="auto">
              <a:spcAft>
                <a:spcPts val="0"/>
              </a:spcAft>
              <a:defRPr/>
            </a:pPr>
            <a:r>
              <a:rPr lang="en-GB" sz="1900" i="1" dirty="0">
                <a:latin typeface="+mn-lt"/>
              </a:rPr>
              <a:t>Egotism in dreams: </a:t>
            </a:r>
            <a:r>
              <a:rPr lang="en-GB" sz="1900" dirty="0">
                <a:latin typeface="+mn-lt"/>
              </a:rPr>
              <a:t>many dreams had an underlying theme of egotism, in their self-absorption or reference to early childhood memories of being cared for, fed, and so on.</a:t>
            </a:r>
          </a:p>
          <a:p>
            <a:pPr fontAlgn="auto">
              <a:spcAft>
                <a:spcPts val="0"/>
              </a:spcAft>
              <a:defRPr/>
            </a:pPr>
            <a:endParaRPr lang="en-GB" sz="1900" dirty="0">
              <a:latin typeface="+mn-lt"/>
            </a:endParaRPr>
          </a:p>
          <a:p>
            <a:pPr fontAlgn="auto">
              <a:spcAft>
                <a:spcPts val="0"/>
              </a:spcAft>
              <a:defRPr/>
            </a:pPr>
            <a:r>
              <a:rPr lang="en-GB" sz="1900" i="1" dirty="0">
                <a:latin typeface="+mn-lt"/>
              </a:rPr>
              <a:t>Falling: </a:t>
            </a:r>
            <a:r>
              <a:rPr lang="en-GB" sz="1900" dirty="0">
                <a:latin typeface="+mn-lt"/>
              </a:rPr>
              <a:t>can have an interpretation of ‘falling’ – i.e. giving in to sexual desire, or reference to a childhood fall, which led to being picked up and comforted by a parent.</a:t>
            </a:r>
          </a:p>
          <a:p>
            <a:pPr fontAlgn="auto">
              <a:spcAft>
                <a:spcPts val="0"/>
              </a:spcAft>
              <a:defRPr/>
            </a:pPr>
            <a:endParaRPr lang="en-GB" sz="1900" dirty="0">
              <a:latin typeface="+mn-lt"/>
            </a:endParaRPr>
          </a:p>
          <a:p>
            <a:pPr fontAlgn="auto">
              <a:spcAft>
                <a:spcPts val="0"/>
              </a:spcAft>
              <a:defRPr/>
            </a:pPr>
            <a:r>
              <a:rPr lang="en-GB" sz="1900" i="1" dirty="0">
                <a:latin typeface="+mn-lt"/>
              </a:rPr>
              <a:t>Hats: </a:t>
            </a:r>
            <a:r>
              <a:rPr lang="en-GB" sz="1900" dirty="0">
                <a:latin typeface="+mn-lt"/>
              </a:rPr>
              <a:t>Freud had several sample dreams in which hats represented genitalia.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FDC323FC-AA6B-4E49-B9C3-9D7802579BBF}"/>
              </a:ext>
            </a:extLst>
          </p:cNvPr>
          <p:cNvSpPr>
            <a:spLocks noGrp="1"/>
          </p:cNvSpPr>
          <p:nvPr>
            <p:ph type="title"/>
          </p:nvPr>
        </p:nvSpPr>
        <p:spPr/>
        <p:txBody>
          <a:bodyPr/>
          <a:lstStyle/>
          <a:p>
            <a:r>
              <a:rPr lang="en-GB" altLang="en-US" sz="3200" dirty="0">
                <a:latin typeface="Calibri Light" panose="020F0302020204030204" pitchFamily="34" charset="0"/>
                <a:cs typeface="Calibri Light" panose="020F0302020204030204" pitchFamily="34" charset="0"/>
              </a:rPr>
              <a:t>Symbols and Dreams</a:t>
            </a:r>
            <a:endParaRPr lang="en-US" altLang="en-US" dirty="0"/>
          </a:p>
        </p:txBody>
      </p:sp>
      <p:sp>
        <p:nvSpPr>
          <p:cNvPr id="14339" name="Content Placeholder 2">
            <a:extLst>
              <a:ext uri="{FF2B5EF4-FFF2-40B4-BE49-F238E27FC236}">
                <a16:creationId xmlns:a16="http://schemas.microsoft.com/office/drawing/2014/main" id="{3060510F-88BE-41FE-9B4D-730D7D64BE19}"/>
              </a:ext>
            </a:extLst>
          </p:cNvPr>
          <p:cNvSpPr>
            <a:spLocks noGrp="1"/>
          </p:cNvSpPr>
          <p:nvPr>
            <p:ph idx="1"/>
          </p:nvPr>
        </p:nvSpPr>
        <p:spPr/>
        <p:txBody>
          <a:bodyPr/>
          <a:lstStyle/>
          <a:p>
            <a:r>
              <a:rPr lang="en-GB" i="1" dirty="0">
                <a:latin typeface="+mn-lt"/>
              </a:rPr>
              <a:t>Structures: </a:t>
            </a:r>
            <a:r>
              <a:rPr lang="en-GB" dirty="0">
                <a:latin typeface="+mn-lt"/>
              </a:rPr>
              <a:t>stairwells, mine shafts, a small building located in a narrow recess, locked doors, and so forth, frequently have </a:t>
            </a:r>
            <a:r>
              <a:rPr lang="en-GB" i="1" dirty="0">
                <a:latin typeface="+mn-lt"/>
              </a:rPr>
              <a:t>repressed sexual undertones</a:t>
            </a:r>
            <a:r>
              <a:rPr lang="en-GB" dirty="0">
                <a:latin typeface="+mn-lt"/>
              </a:rPr>
              <a:t>, particularly in dreams that are ‘conspicuously innocent’ (Freud, p. 241).</a:t>
            </a:r>
          </a:p>
          <a:p>
            <a:endParaRPr lang="en-GB" altLang="en-US" i="1" dirty="0">
              <a:latin typeface="+mn-lt"/>
            </a:endParaRPr>
          </a:p>
          <a:p>
            <a:r>
              <a:rPr lang="en-GB" altLang="en-US" i="1" dirty="0">
                <a:latin typeface="+mn-lt"/>
              </a:rPr>
              <a:t>Flying: </a:t>
            </a:r>
            <a:r>
              <a:rPr lang="en-GB" altLang="en-US" dirty="0">
                <a:latin typeface="+mn-lt"/>
              </a:rPr>
              <a:t>flight is generally associated with a pleasant feeling in Freud’s experience, though for a variety of reasons. For example, an extremely short woman who frequently dreamed of floating a few feet above the ground; the sexually inspired dreams of German-speakers who link an association between birds and sex, and in which ‘we shall also not be surprised to hear that this or that dreamer is always very proud of his ability to fly’; erections inspired flight dreams (Freud).</a:t>
            </a:r>
          </a:p>
          <a:p>
            <a:endParaRPr lang="en-GB" altLang="en-US" dirty="0">
              <a:latin typeface="+mn-lt"/>
            </a:endParaRPr>
          </a:p>
          <a:p>
            <a:r>
              <a:rPr lang="en-GB" altLang="en-US" i="1" dirty="0">
                <a:latin typeface="+mn-lt"/>
              </a:rPr>
              <a:t>The Oedipal complex: </a:t>
            </a:r>
            <a:r>
              <a:rPr lang="en-GB" altLang="en-US" dirty="0">
                <a:latin typeface="+mn-lt"/>
              </a:rPr>
              <a:t>Freud encountered many instances of young men dreaming of the death of their fathers, with and without sorrow, in a variety of manners. </a:t>
            </a:r>
          </a:p>
          <a:p>
            <a:pPr marL="0" indent="0">
              <a:buNone/>
            </a:pPr>
            <a:endParaRPr lang="en-GB" alt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259</TotalTime>
  <Words>1198</Words>
  <Application>Microsoft Office PowerPoint</Application>
  <PresentationFormat>On-screen Show (4:3)</PresentationFormat>
  <Paragraphs>162</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Courier New</vt:lpstr>
      <vt:lpstr>Tahoma</vt:lpstr>
      <vt:lpstr>Wingdings</vt:lpstr>
      <vt:lpstr>Office Theme</vt:lpstr>
      <vt:lpstr>Freud and Humanistic Therapies</vt:lpstr>
      <vt:lpstr>The psychoanalytical approach</vt:lpstr>
      <vt:lpstr>Freud – Personality Development</vt:lpstr>
      <vt:lpstr>Freud – Personality Profiles</vt:lpstr>
      <vt:lpstr>The Beginnings of Psychopathology</vt:lpstr>
      <vt:lpstr>Freud – Some Defence Mechanisms</vt:lpstr>
      <vt:lpstr>Freudian Psychoanalysis</vt:lpstr>
      <vt:lpstr>Symbols and Dreams</vt:lpstr>
      <vt:lpstr>Symbols and Dreams</vt:lpstr>
      <vt:lpstr>Free Association</vt:lpstr>
      <vt:lpstr>Violent Violation …</vt:lpstr>
      <vt:lpstr>Breuer: Anna O –  An Early Example of Catharsis</vt:lpstr>
      <vt:lpstr>Transference</vt:lpstr>
      <vt:lpstr>Humanistic Approaches – Rogers</vt:lpstr>
      <vt:lpstr>Rogers – Neurosis and Treatment</vt:lpstr>
      <vt:lpstr>The Process of Therapy</vt:lpstr>
      <vt:lpstr>How Effective are the Therapies?</vt:lpstr>
    </vt:vector>
  </TitlesOfParts>
  <Company>University of Wales College of Medicince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psychological perspective</dc:title>
  <dc:creator>Paul David Bennett</dc:creator>
  <cp:lastModifiedBy>Heathcock, Clara</cp:lastModifiedBy>
  <cp:revision>34</cp:revision>
  <dcterms:created xsi:type="dcterms:W3CDTF">2002-07-29T13:54:45Z</dcterms:created>
  <dcterms:modified xsi:type="dcterms:W3CDTF">2021-03-09T14:57:34Z</dcterms:modified>
</cp:coreProperties>
</file>