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2" r:id="rId1"/>
  </p:sldMasterIdLst>
  <p:notesMasterIdLst>
    <p:notesMasterId r:id="rId14"/>
  </p:notesMasterIdLst>
  <p:sldIdLst>
    <p:sldId id="303" r:id="rId2"/>
    <p:sldId id="293" r:id="rId3"/>
    <p:sldId id="294" r:id="rId4"/>
    <p:sldId id="304" r:id="rId5"/>
    <p:sldId id="305" r:id="rId6"/>
    <p:sldId id="306" r:id="rId7"/>
    <p:sldId id="311" r:id="rId8"/>
    <p:sldId id="302" r:id="rId9"/>
    <p:sldId id="307" r:id="rId10"/>
    <p:sldId id="308" r:id="rId11"/>
    <p:sldId id="309" r:id="rId12"/>
    <p:sldId id="310" r:id="rId13"/>
  </p:sldIdLst>
  <p:sldSz cx="9144000" cy="6858000" type="screen4x3"/>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9894BF-D3C2-4484-A245-DA23942F4765}" type="datetimeFigureOut">
              <a:rPr lang="en-GB" smtClean="0"/>
              <a:t>09/03/2021</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EFA941-DA0B-4AF3-89C3-09B09FB2E3AE}" type="slidenum">
              <a:rPr lang="en-GB" smtClean="0"/>
              <a:t>‹#›</a:t>
            </a:fld>
            <a:endParaRPr lang="en-GB" dirty="0"/>
          </a:p>
        </p:txBody>
      </p:sp>
    </p:spTree>
    <p:extLst>
      <p:ext uri="{BB962C8B-B14F-4D97-AF65-F5344CB8AC3E}">
        <p14:creationId xmlns:p14="http://schemas.microsoft.com/office/powerpoint/2010/main" val="2062328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CA0C698D-B3F6-405C-BE9A-BD4DDA333FFA}" type="slidenum">
              <a:rPr lang="en-GB" altLang="en-US"/>
              <a:pPr/>
              <a:t>2</a:t>
            </a:fld>
            <a:endParaRPr lang="en-GB" altLang="en-US" dirty="0"/>
          </a:p>
        </p:txBody>
      </p:sp>
    </p:spTree>
    <p:extLst>
      <p:ext uri="{BB962C8B-B14F-4D97-AF65-F5344CB8AC3E}">
        <p14:creationId xmlns:p14="http://schemas.microsoft.com/office/powerpoint/2010/main" val="1452198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22903647-82B7-4E37-8031-12D50F2B4A54}" type="slidenum">
              <a:rPr lang="en-GB" altLang="en-US"/>
              <a:pPr/>
              <a:t>3</a:t>
            </a:fld>
            <a:endParaRPr lang="en-GB" altLang="en-US" dirty="0"/>
          </a:p>
        </p:txBody>
      </p:sp>
    </p:spTree>
    <p:extLst>
      <p:ext uri="{BB962C8B-B14F-4D97-AF65-F5344CB8AC3E}">
        <p14:creationId xmlns:p14="http://schemas.microsoft.com/office/powerpoint/2010/main" val="3430069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FE799-1491-4777-BDB1-A83C3D65D99E}"/>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21C6FFA7-F68F-4F85-ADB0-D52DFC92033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380BFD6-0387-49A2-8C29-233CD633DF34}"/>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B6276A45-9495-4768-8C27-2B9F272C98B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B4F6F27-41CE-4F8D-803D-1A91A4E95E39}"/>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2730966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FAB1-AE3C-4BAD-B5A7-31C1390BA06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683D047-F6DE-49F8-986F-1BFCEF733A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BE60EF-2E88-4EC8-BFC8-116EEE8DE53E}"/>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A8B39CE6-4694-4ED0-AA91-5CC483752B4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2E8C32D-C31A-4231-A42F-35C46E528872}"/>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50343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0428454-1585-42B1-830D-658C1422BFBA}"/>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0FD20BD-79BD-4014-B1F4-EB04CEDB5831}"/>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578138-C004-4354-9CD3-916298332ABF}"/>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2D08008E-F911-467C-AEA1-3A07726D9D6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96EA370-2756-45AB-BCEB-B76734423657}"/>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1752327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F8068-4585-47C4-904E-DABAF96555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52FC1E6-F5D1-4BEE-A5C9-53C453AD5B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A0DB6B-77A2-4F60-96EF-C5728C4E582E}"/>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B4E17A08-34CA-4B38-BB4E-B49BB228DAC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494750F-4A95-4885-B8CB-856F9A4EAF98}"/>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1807717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07265-81FE-4563-829B-6225C4D16ECC}"/>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9BB7AF1-03D2-44AC-A991-AA49FEAA7281}"/>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801E49-523C-430A-828F-5AA2E976308A}"/>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0ED3D614-9086-42C8-94B9-2F6F60EDBC0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BCDAB3E-D4D3-4FA6-8730-5265BC4777D7}"/>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1186940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72CF1-A2F5-48CB-A355-E2E0D3E3772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F30EA8F-B5C5-4096-A78B-E05B99F7DE98}"/>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D1AE6E1-1919-48AA-A18E-8E26AEE2A01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3F58E43-9163-4346-ABB2-4E21F69C44EA}"/>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6" name="Footer Placeholder 5">
            <a:extLst>
              <a:ext uri="{FF2B5EF4-FFF2-40B4-BE49-F238E27FC236}">
                <a16:creationId xmlns:a16="http://schemas.microsoft.com/office/drawing/2014/main" id="{9A5EC669-B0E5-4EA3-A7E4-1B50EFF4706B}"/>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DFCFA04-B959-4A60-B071-E7F6611D97C4}"/>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2556296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58A7A-C1D7-4326-B100-3300C27BB1E3}"/>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732F084-D2D9-4AEB-8C91-71D56E7E958C}"/>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DEECDCF8-9B0F-4939-9BCB-66B92793EE28}"/>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B112565-03D9-4633-A052-136AFAF896B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5E33775-46C5-4CE6-9628-5F9516EBC550}"/>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68DA5E3-085E-4DF0-AB89-D783AEDBFE2F}"/>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8" name="Footer Placeholder 7">
            <a:extLst>
              <a:ext uri="{FF2B5EF4-FFF2-40B4-BE49-F238E27FC236}">
                <a16:creationId xmlns:a16="http://schemas.microsoft.com/office/drawing/2014/main" id="{57BE465D-7469-4635-A883-31CEFAC3F5F0}"/>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DF7EAE12-987A-450C-8754-757B21EADBC5}"/>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998019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303EA-8E87-4CB1-A628-053D0B96757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78A9FC5-CCD3-42F0-95AC-CE456E054049}"/>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4" name="Footer Placeholder 3">
            <a:extLst>
              <a:ext uri="{FF2B5EF4-FFF2-40B4-BE49-F238E27FC236}">
                <a16:creationId xmlns:a16="http://schemas.microsoft.com/office/drawing/2014/main" id="{F0353F6D-6A7C-4671-8F4B-89E5598E89D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317A30B1-6114-4DB1-9361-F86BBA65FCB6}"/>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407912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D23B61A-307B-4471-8B35-7F8B8BDB6137}"/>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3" name="Footer Placeholder 2">
            <a:extLst>
              <a:ext uri="{FF2B5EF4-FFF2-40B4-BE49-F238E27FC236}">
                <a16:creationId xmlns:a16="http://schemas.microsoft.com/office/drawing/2014/main" id="{AD333934-31D1-489F-8E86-48B1285A1257}"/>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757FD018-FE23-498E-B064-7A9412397A1C}"/>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2664744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96508-F621-49F5-A626-9973FE41D30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DA49C4C-B9F9-453E-B2D6-32BD22A8E00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4A3DBAB-9921-4247-843C-F5DF3F92F7B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84E062F-6D73-423E-87A9-0B56BC577BEB}"/>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6" name="Footer Placeholder 5">
            <a:extLst>
              <a:ext uri="{FF2B5EF4-FFF2-40B4-BE49-F238E27FC236}">
                <a16:creationId xmlns:a16="http://schemas.microsoft.com/office/drawing/2014/main" id="{6495EAF5-D9C0-4F05-A7EA-1B90134E224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87A76A4-AEB8-4BF9-A339-F95AD6BCAF79}"/>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3242544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F7257-F8BC-4DC5-B9A7-5E8050CBF757}"/>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F0DADB9-AB4E-49C3-8CB5-A31F9F3CFB4B}"/>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dirty="0"/>
          </a:p>
        </p:txBody>
      </p:sp>
      <p:sp>
        <p:nvSpPr>
          <p:cNvPr id="4" name="Text Placeholder 3">
            <a:extLst>
              <a:ext uri="{FF2B5EF4-FFF2-40B4-BE49-F238E27FC236}">
                <a16:creationId xmlns:a16="http://schemas.microsoft.com/office/drawing/2014/main" id="{A1B65D31-1108-497B-89C4-EE29A08B4BA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738FD36-98C9-41BE-8F18-724B9E9C92C8}"/>
              </a:ext>
            </a:extLst>
          </p:cNvPr>
          <p:cNvSpPr>
            <a:spLocks noGrp="1"/>
          </p:cNvSpPr>
          <p:nvPr>
            <p:ph type="dt" sz="half" idx="10"/>
          </p:nvPr>
        </p:nvSpPr>
        <p:spPr/>
        <p:txBody>
          <a:bodyPr/>
          <a:lstStyle/>
          <a:p>
            <a:fld id="{88DDF5DF-C273-44DE-AC42-9B4EB5697072}" type="datetimeFigureOut">
              <a:rPr lang="en-GB" smtClean="0"/>
              <a:pPr/>
              <a:t>09/03/2021</a:t>
            </a:fld>
            <a:endParaRPr lang="en-GB" dirty="0"/>
          </a:p>
        </p:txBody>
      </p:sp>
      <p:sp>
        <p:nvSpPr>
          <p:cNvPr id="6" name="Footer Placeholder 5">
            <a:extLst>
              <a:ext uri="{FF2B5EF4-FFF2-40B4-BE49-F238E27FC236}">
                <a16:creationId xmlns:a16="http://schemas.microsoft.com/office/drawing/2014/main" id="{35637F8C-BBF6-4EBE-BEC2-A27AE4D58F0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56690C02-A275-4B7D-BEE3-5DAE2D1D39C2}"/>
              </a:ext>
            </a:extLst>
          </p:cNvPr>
          <p:cNvSpPr>
            <a:spLocks noGrp="1"/>
          </p:cNvSpPr>
          <p:nvPr>
            <p:ph type="sldNum" sz="quarter" idx="12"/>
          </p:nvPr>
        </p:nvSpPr>
        <p:spPr/>
        <p:txBody>
          <a:bodyPr/>
          <a:lstStyle/>
          <a:p>
            <a:fld id="{82B4B7A2-0C55-4504-9884-94D2099FD3A6}" type="slidenum">
              <a:rPr lang="en-GB" smtClean="0"/>
              <a:pPr/>
              <a:t>‹#›</a:t>
            </a:fld>
            <a:endParaRPr lang="en-GB" dirty="0"/>
          </a:p>
        </p:txBody>
      </p:sp>
    </p:spTree>
    <p:extLst>
      <p:ext uri="{BB962C8B-B14F-4D97-AF65-F5344CB8AC3E}">
        <p14:creationId xmlns:p14="http://schemas.microsoft.com/office/powerpoint/2010/main" val="372778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8F1BAB1-6191-469B-899B-77E34101BE0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D18ED7C-4D51-455E-8273-8A7CE7B45B7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11890F-1379-459F-B1C0-19AFB08F1418}"/>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8DDF5DF-C273-44DE-AC42-9B4EB5697072}" type="datetimeFigureOut">
              <a:rPr lang="en-GB" smtClean="0"/>
              <a:pPr/>
              <a:t>09/03/2021</a:t>
            </a:fld>
            <a:endParaRPr lang="en-GB" dirty="0"/>
          </a:p>
        </p:txBody>
      </p:sp>
      <p:sp>
        <p:nvSpPr>
          <p:cNvPr id="5" name="Footer Placeholder 4">
            <a:extLst>
              <a:ext uri="{FF2B5EF4-FFF2-40B4-BE49-F238E27FC236}">
                <a16:creationId xmlns:a16="http://schemas.microsoft.com/office/drawing/2014/main" id="{9851996D-0CF0-49B1-805B-D55B466319D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37CCF1AC-2BF0-408C-BCB3-19FCBA3BB843}"/>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2B4B7A2-0C55-4504-9884-94D2099FD3A6}" type="slidenum">
              <a:rPr lang="en-GB" smtClean="0"/>
              <a:pPr/>
              <a:t>‹#›</a:t>
            </a:fld>
            <a:endParaRPr lang="en-GB" dirty="0"/>
          </a:p>
        </p:txBody>
      </p:sp>
      <p:pic>
        <p:nvPicPr>
          <p:cNvPr id="8" name="Picture 7" descr="Icon&#10;&#10;Description automatically generated">
            <a:extLst>
              <a:ext uri="{FF2B5EF4-FFF2-40B4-BE49-F238E27FC236}">
                <a16:creationId xmlns:a16="http://schemas.microsoft.com/office/drawing/2014/main" id="{F37B7970-43E8-413B-A1DE-C0979E860203}"/>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652008" y="1"/>
            <a:ext cx="1491992" cy="1484784"/>
          </a:xfrm>
          <a:prstGeom prst="rect">
            <a:avLst/>
          </a:prstGeom>
        </p:spPr>
      </p:pic>
    </p:spTree>
    <p:extLst>
      <p:ext uri="{BB962C8B-B14F-4D97-AF65-F5344CB8AC3E}">
        <p14:creationId xmlns:p14="http://schemas.microsoft.com/office/powerpoint/2010/main" val="1638793048"/>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BD850-0FC5-433A-B258-90719A3FE8ED}"/>
              </a:ext>
            </a:extLst>
          </p:cNvPr>
          <p:cNvSpPr>
            <a:spLocks noGrp="1"/>
          </p:cNvSpPr>
          <p:nvPr>
            <p:ph type="ctrTitle"/>
          </p:nvPr>
        </p:nvSpPr>
        <p:spPr/>
        <p:txBody>
          <a:bodyPr/>
          <a:lstStyle/>
          <a:p>
            <a:r>
              <a:rPr lang="en-GB" dirty="0"/>
              <a:t>Acceptance and Commitment Therapy (ACT)</a:t>
            </a:r>
          </a:p>
        </p:txBody>
      </p:sp>
      <p:sp>
        <p:nvSpPr>
          <p:cNvPr id="3" name="Subtitle 2">
            <a:extLst>
              <a:ext uri="{FF2B5EF4-FFF2-40B4-BE49-F238E27FC236}">
                <a16:creationId xmlns:a16="http://schemas.microsoft.com/office/drawing/2014/main" id="{93F2D13C-4AF8-4845-80B4-1ED9CD6D42EB}"/>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2457378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7D882-3E68-4049-ABAA-13DA675BD1B6}"/>
              </a:ext>
            </a:extLst>
          </p:cNvPr>
          <p:cNvSpPr>
            <a:spLocks noGrp="1"/>
          </p:cNvSpPr>
          <p:nvPr>
            <p:ph type="title"/>
          </p:nvPr>
        </p:nvSpPr>
        <p:spPr/>
        <p:txBody>
          <a:bodyPr/>
          <a:lstStyle/>
          <a:p>
            <a:r>
              <a:rPr lang="en-GB" dirty="0"/>
              <a:t>An Introduction to Mindfulness</a:t>
            </a:r>
          </a:p>
        </p:txBody>
      </p:sp>
      <p:sp>
        <p:nvSpPr>
          <p:cNvPr id="3" name="Content Placeholder 2">
            <a:extLst>
              <a:ext uri="{FF2B5EF4-FFF2-40B4-BE49-F238E27FC236}">
                <a16:creationId xmlns:a16="http://schemas.microsoft.com/office/drawing/2014/main" id="{5D9CDB37-DF89-41E8-9AC3-C7DCE95AA531}"/>
              </a:ext>
            </a:extLst>
          </p:cNvPr>
          <p:cNvSpPr>
            <a:spLocks noGrp="1"/>
          </p:cNvSpPr>
          <p:nvPr>
            <p:ph idx="1"/>
          </p:nvPr>
        </p:nvSpPr>
        <p:spPr/>
        <p:txBody>
          <a:bodyPr>
            <a:normAutofit lnSpcReduction="10000"/>
          </a:bodyPr>
          <a:lstStyle/>
          <a:p>
            <a:pPr marL="0" indent="0" algn="l">
              <a:buNone/>
            </a:pPr>
            <a:r>
              <a:rPr lang="en-GB" sz="1900" i="1" dirty="0">
                <a:solidFill>
                  <a:srgbClr val="2A2A2A"/>
                </a:solidFill>
                <a:effectLst/>
              </a:rPr>
              <a:t>Five senses worksheet</a:t>
            </a:r>
          </a:p>
          <a:p>
            <a:pPr algn="l"/>
            <a:r>
              <a:rPr lang="en-GB" sz="1700" b="0" i="0" dirty="0">
                <a:solidFill>
                  <a:srgbClr val="2A2A2A"/>
                </a:solidFill>
                <a:effectLst/>
              </a:rPr>
              <a:t>Starting with some basic mindfulness exercises is a good approach if your client isn’t familiar with the concept. This offers a simple practical sequence that encourages you to bring your awareness to what’s right here, right now.</a:t>
            </a:r>
          </a:p>
          <a:p>
            <a:pPr algn="l">
              <a:buFont typeface="+mj-lt"/>
              <a:buAutoNum type="arabicPeriod"/>
            </a:pPr>
            <a:r>
              <a:rPr lang="en-GB" sz="1700" b="0" i="0" dirty="0">
                <a:solidFill>
                  <a:srgbClr val="2A2A2A"/>
                </a:solidFill>
                <a:effectLst/>
              </a:rPr>
              <a:t>First, by noticing five things you see. Rather than getting caught up in feelings or thought patterns that might seem overwhelming, try to tune in visually – what’s here, outside your head?</a:t>
            </a:r>
          </a:p>
          <a:p>
            <a:pPr algn="l">
              <a:buFont typeface="+mj-lt"/>
              <a:buAutoNum type="arabicPeriod"/>
            </a:pPr>
            <a:r>
              <a:rPr lang="en-GB" sz="1700" b="0" i="0" dirty="0">
                <a:solidFill>
                  <a:srgbClr val="2A2A2A"/>
                </a:solidFill>
                <a:effectLst/>
              </a:rPr>
              <a:t>Second, by shifting your awareness to four things that you can feel. Draw your focus gently away from internal processes and start to notice sounds that you might not otherwise have paid attention to. As we step more and more into a mindful state, we can become more detached from a negative thought or painful emotion.</a:t>
            </a:r>
          </a:p>
          <a:p>
            <a:pPr algn="l">
              <a:buFont typeface="+mj-lt"/>
              <a:buAutoNum type="arabicPeriod"/>
            </a:pPr>
            <a:r>
              <a:rPr lang="en-GB" sz="1700" b="0" i="0" dirty="0">
                <a:solidFill>
                  <a:srgbClr val="2A2A2A"/>
                </a:solidFill>
                <a:effectLst/>
              </a:rPr>
              <a:t>Try noticing three things you can hear, then …</a:t>
            </a:r>
          </a:p>
          <a:p>
            <a:pPr algn="l">
              <a:buFont typeface="+mj-lt"/>
              <a:buAutoNum type="arabicPeriod"/>
            </a:pPr>
            <a:r>
              <a:rPr lang="en-GB" sz="1700" dirty="0">
                <a:solidFill>
                  <a:srgbClr val="2A2A2A"/>
                </a:solidFill>
              </a:rPr>
              <a:t>… t</a:t>
            </a:r>
            <a:r>
              <a:rPr lang="en-GB" sz="1700" b="0" i="0" dirty="0">
                <a:solidFill>
                  <a:srgbClr val="2A2A2A"/>
                </a:solidFill>
                <a:effectLst/>
              </a:rPr>
              <a:t>wo things you can smell.</a:t>
            </a:r>
          </a:p>
          <a:p>
            <a:pPr algn="l">
              <a:buFont typeface="+mj-lt"/>
              <a:buAutoNum type="arabicPeriod"/>
            </a:pPr>
            <a:r>
              <a:rPr lang="en-GB" sz="1700" b="0" i="0" dirty="0">
                <a:solidFill>
                  <a:srgbClr val="2A2A2A"/>
                </a:solidFill>
                <a:effectLst/>
              </a:rPr>
              <a:t>Lastly, focus on one thing you’re able to taste at this precise moment. As you gently draw this mini-exercise to a close, try to remember how this mindful state feels whenever you feel yourself over-identifying with a thought or emotion throughout the day.</a:t>
            </a:r>
          </a:p>
          <a:p>
            <a:endParaRPr lang="en-GB" dirty="0"/>
          </a:p>
        </p:txBody>
      </p:sp>
    </p:spTree>
    <p:extLst>
      <p:ext uri="{BB962C8B-B14F-4D97-AF65-F5344CB8AC3E}">
        <p14:creationId xmlns:p14="http://schemas.microsoft.com/office/powerpoint/2010/main" val="3019867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4110E-0751-4B16-8C71-9BB11C9D1C17}"/>
              </a:ext>
            </a:extLst>
          </p:cNvPr>
          <p:cNvSpPr>
            <a:spLocks noGrp="1"/>
          </p:cNvSpPr>
          <p:nvPr>
            <p:ph type="title"/>
          </p:nvPr>
        </p:nvSpPr>
        <p:spPr/>
        <p:txBody>
          <a:bodyPr/>
          <a:lstStyle/>
          <a:p>
            <a:r>
              <a:rPr lang="en-GB" dirty="0"/>
              <a:t>The Beginnings of Cognitive </a:t>
            </a:r>
            <a:r>
              <a:rPr lang="en-GB" dirty="0" err="1"/>
              <a:t>Defusion</a:t>
            </a:r>
            <a:r>
              <a:rPr lang="en-GB" dirty="0"/>
              <a:t> …</a:t>
            </a:r>
          </a:p>
        </p:txBody>
      </p:sp>
      <p:sp>
        <p:nvSpPr>
          <p:cNvPr id="3" name="Content Placeholder 2">
            <a:extLst>
              <a:ext uri="{FF2B5EF4-FFF2-40B4-BE49-F238E27FC236}">
                <a16:creationId xmlns:a16="http://schemas.microsoft.com/office/drawing/2014/main" id="{168B7E6C-6548-4ED5-98B2-0A61E0D28DBA}"/>
              </a:ext>
            </a:extLst>
          </p:cNvPr>
          <p:cNvSpPr>
            <a:spLocks noGrp="1"/>
          </p:cNvSpPr>
          <p:nvPr>
            <p:ph idx="1"/>
          </p:nvPr>
        </p:nvSpPr>
        <p:spPr/>
        <p:txBody>
          <a:bodyPr>
            <a:normAutofit fontScale="92500" lnSpcReduction="10000"/>
          </a:bodyPr>
          <a:lstStyle/>
          <a:p>
            <a:pPr marL="0" indent="0" algn="l">
              <a:buNone/>
            </a:pPr>
            <a:r>
              <a:rPr lang="en-GB" sz="1900" i="1" dirty="0">
                <a:solidFill>
                  <a:srgbClr val="2A2A2A"/>
                </a:solidFill>
                <a:effectLst/>
              </a:rPr>
              <a:t>Moving from cognitive fusion to </a:t>
            </a:r>
            <a:r>
              <a:rPr lang="en-GB" sz="1900" i="1" dirty="0" err="1">
                <a:solidFill>
                  <a:srgbClr val="2A2A2A"/>
                </a:solidFill>
                <a:effectLst/>
              </a:rPr>
              <a:t>defusion</a:t>
            </a:r>
            <a:r>
              <a:rPr lang="en-GB" sz="1900" i="1" dirty="0">
                <a:solidFill>
                  <a:srgbClr val="2A2A2A"/>
                </a:solidFill>
                <a:effectLst/>
              </a:rPr>
              <a:t> worksheet</a:t>
            </a:r>
          </a:p>
          <a:p>
            <a:pPr algn="l"/>
            <a:r>
              <a:rPr lang="en-GB" sz="1700" b="0" i="0" dirty="0">
                <a:solidFill>
                  <a:srgbClr val="2A2A2A"/>
                </a:solidFill>
                <a:effectLst/>
              </a:rPr>
              <a:t>Cognitive defusion exercises are designed to address the (sometimes overwhelming) perceived credibility of painful cognitions and feelings. Taking thoughts like ‘</a:t>
            </a:r>
            <a:r>
              <a:rPr lang="en-GB" sz="1700" b="0" i="1" dirty="0">
                <a:solidFill>
                  <a:srgbClr val="2A2A2A"/>
                </a:solidFill>
                <a:effectLst/>
              </a:rPr>
              <a:t>I’m terrible</a:t>
            </a:r>
            <a:r>
              <a:rPr lang="en-GB" sz="1700" dirty="0">
                <a:solidFill>
                  <a:srgbClr val="2A2A2A"/>
                </a:solidFill>
              </a:rPr>
              <a:t>’</a:t>
            </a:r>
            <a:r>
              <a:rPr lang="en-GB" sz="1700" b="0" i="0" dirty="0">
                <a:solidFill>
                  <a:srgbClr val="2A2A2A"/>
                </a:solidFill>
                <a:effectLst/>
              </a:rPr>
              <a:t> or ‘</a:t>
            </a:r>
            <a:r>
              <a:rPr lang="en-GB" sz="1700" b="0" i="1" dirty="0">
                <a:solidFill>
                  <a:srgbClr val="2A2A2A"/>
                </a:solidFill>
                <a:effectLst/>
              </a:rPr>
              <a:t>I’m useless</a:t>
            </a:r>
            <a:r>
              <a:rPr lang="en-GB" sz="1700" dirty="0">
                <a:solidFill>
                  <a:srgbClr val="2A2A2A"/>
                </a:solidFill>
              </a:rPr>
              <a:t>’</a:t>
            </a:r>
            <a:r>
              <a:rPr lang="en-GB" sz="1700" b="0" i="0" dirty="0">
                <a:solidFill>
                  <a:srgbClr val="2A2A2A"/>
                </a:solidFill>
                <a:effectLst/>
              </a:rPr>
              <a:t> too literally makes it much more difficult for us to see them as what they are – to see thoughts as thoughts.</a:t>
            </a:r>
          </a:p>
          <a:p>
            <a:pPr algn="l">
              <a:buFont typeface="+mj-lt"/>
              <a:buAutoNum type="arabicPeriod"/>
            </a:pPr>
            <a:r>
              <a:rPr lang="en-GB" sz="1700" b="0" i="0" dirty="0">
                <a:solidFill>
                  <a:srgbClr val="2A2A2A"/>
                </a:solidFill>
                <a:effectLst/>
              </a:rPr>
              <a:t>Start by identifying an unhelpful or hurtful self-criticism that you or your client would like to defuse – for instance, ‘</a:t>
            </a:r>
            <a:r>
              <a:rPr lang="en-GB" sz="1700" b="0" i="1" dirty="0">
                <a:solidFill>
                  <a:srgbClr val="2A2A2A"/>
                </a:solidFill>
                <a:effectLst/>
              </a:rPr>
              <a:t>I’m an uncaring partner</a:t>
            </a:r>
            <a:r>
              <a:rPr lang="en-GB" sz="1700" dirty="0">
                <a:solidFill>
                  <a:srgbClr val="2A2A2A"/>
                </a:solidFill>
              </a:rPr>
              <a:t>’</a:t>
            </a:r>
            <a:r>
              <a:rPr lang="en-GB" sz="1700" b="0" i="0" dirty="0">
                <a:solidFill>
                  <a:srgbClr val="2A2A2A"/>
                </a:solidFill>
                <a:effectLst/>
              </a:rPr>
              <a:t>. It may be hard to articulate at first, but try shortening it into a sentence that really gets to the heart of the issue.</a:t>
            </a:r>
          </a:p>
          <a:p>
            <a:pPr algn="l">
              <a:buFont typeface="+mj-lt"/>
              <a:buAutoNum type="arabicPeriod"/>
            </a:pPr>
            <a:r>
              <a:rPr lang="en-GB" sz="1700" b="0" i="0" dirty="0">
                <a:solidFill>
                  <a:srgbClr val="2A2A2A"/>
                </a:solidFill>
                <a:effectLst/>
              </a:rPr>
              <a:t>Let yourself engage with and truly relate to the thought you have identified. It might help if you verbalize the sentence you’ve landed on, or repeat it mentally.</a:t>
            </a:r>
          </a:p>
          <a:p>
            <a:pPr algn="l">
              <a:buFont typeface="+mj-lt"/>
              <a:buAutoNum type="arabicPeriod"/>
            </a:pPr>
            <a:r>
              <a:rPr lang="en-GB" sz="1700" b="0" i="0" dirty="0">
                <a:solidFill>
                  <a:srgbClr val="2A2A2A"/>
                </a:solidFill>
                <a:effectLst/>
              </a:rPr>
              <a:t>Then, replay the thought but precede it with ‘</a:t>
            </a:r>
            <a:r>
              <a:rPr lang="en-GB" sz="1700" b="0" i="1" dirty="0">
                <a:solidFill>
                  <a:srgbClr val="2A2A2A"/>
                </a:solidFill>
                <a:effectLst/>
              </a:rPr>
              <a:t>I’m having the thought that …</a:t>
            </a:r>
            <a:r>
              <a:rPr lang="en-GB" sz="1700" dirty="0">
                <a:solidFill>
                  <a:srgbClr val="2A2A2A"/>
                </a:solidFill>
              </a:rPr>
              <a:t>’</a:t>
            </a:r>
            <a:r>
              <a:rPr lang="en-GB" sz="1700" b="0" i="0" dirty="0">
                <a:solidFill>
                  <a:srgbClr val="2A2A2A"/>
                </a:solidFill>
                <a:effectLst/>
              </a:rPr>
              <a:t>, so your sentence will become ‘</a:t>
            </a:r>
            <a:r>
              <a:rPr lang="en-GB" sz="1700" b="0" i="1" dirty="0">
                <a:solidFill>
                  <a:srgbClr val="2A2A2A"/>
                </a:solidFill>
                <a:effectLst/>
              </a:rPr>
              <a:t>I’m having the thought that I’m an uncaring partner</a:t>
            </a:r>
            <a:r>
              <a:rPr lang="en-GB" sz="1700" dirty="0">
                <a:solidFill>
                  <a:srgbClr val="2A2A2A"/>
                </a:solidFill>
              </a:rPr>
              <a:t>’</a:t>
            </a:r>
            <a:r>
              <a:rPr lang="en-GB" sz="1700" b="0" i="0" dirty="0">
                <a:solidFill>
                  <a:srgbClr val="2A2A2A"/>
                </a:solidFill>
                <a:effectLst/>
              </a:rPr>
              <a:t>.</a:t>
            </a:r>
          </a:p>
          <a:p>
            <a:pPr algn="l">
              <a:buFont typeface="+mj-lt"/>
              <a:buAutoNum type="arabicPeriod"/>
            </a:pPr>
            <a:r>
              <a:rPr lang="en-GB" sz="1700" b="0" i="0" dirty="0">
                <a:solidFill>
                  <a:srgbClr val="2A2A2A"/>
                </a:solidFill>
                <a:effectLst/>
              </a:rPr>
              <a:t>To further defuse this thought, we take another mental step back. This time precede the painful thought with ‘</a:t>
            </a:r>
            <a:r>
              <a:rPr lang="en-GB" sz="1700" b="0" i="1" dirty="0">
                <a:solidFill>
                  <a:srgbClr val="2A2A2A"/>
                </a:solidFill>
                <a:effectLst/>
              </a:rPr>
              <a:t>I notice I’m having the thought that …</a:t>
            </a:r>
            <a:r>
              <a:rPr lang="en-GB" sz="1700" dirty="0">
                <a:solidFill>
                  <a:srgbClr val="2A2A2A"/>
                </a:solidFill>
              </a:rPr>
              <a:t>’</a:t>
            </a:r>
            <a:r>
              <a:rPr lang="en-GB" sz="1700" b="0" i="0" dirty="0">
                <a:solidFill>
                  <a:srgbClr val="2A2A2A"/>
                </a:solidFill>
                <a:effectLst/>
              </a:rPr>
              <a:t>; so, ‘</a:t>
            </a:r>
            <a:r>
              <a:rPr lang="en-GB" sz="1700" b="0" i="1" dirty="0">
                <a:solidFill>
                  <a:srgbClr val="2A2A2A"/>
                </a:solidFill>
                <a:effectLst/>
              </a:rPr>
              <a:t>I notice I’m having the thought that I’m an uncaring partner</a:t>
            </a:r>
            <a:r>
              <a:rPr lang="en-GB" sz="1700" dirty="0">
                <a:solidFill>
                  <a:srgbClr val="2A2A2A"/>
                </a:solidFill>
              </a:rPr>
              <a:t>’</a:t>
            </a:r>
            <a:r>
              <a:rPr lang="en-GB" sz="1700" b="0" i="0" dirty="0">
                <a:solidFill>
                  <a:srgbClr val="2A2A2A"/>
                </a:solidFill>
                <a:effectLst/>
              </a:rPr>
              <a:t>.</a:t>
            </a:r>
          </a:p>
          <a:p>
            <a:pPr algn="l">
              <a:buFont typeface="+mj-lt"/>
              <a:buAutoNum type="arabicPeriod"/>
            </a:pPr>
            <a:r>
              <a:rPr lang="en-GB" sz="1700" b="0" i="0" dirty="0">
                <a:solidFill>
                  <a:srgbClr val="2A2A2A"/>
                </a:solidFill>
                <a:effectLst/>
              </a:rPr>
              <a:t>Give yourself a chance to reflect on the mental shift that is likely to have occurred, or at least started to take place. How would you describe the experience as you moved from ‘fusion with’ to ‘defusion from’ the thought?</a:t>
            </a:r>
          </a:p>
          <a:p>
            <a:endParaRPr lang="en-GB" dirty="0"/>
          </a:p>
        </p:txBody>
      </p:sp>
    </p:spTree>
    <p:extLst>
      <p:ext uri="{BB962C8B-B14F-4D97-AF65-F5344CB8AC3E}">
        <p14:creationId xmlns:p14="http://schemas.microsoft.com/office/powerpoint/2010/main" val="705088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EF4F8-E999-4E9B-A718-5266BFAFAC54}"/>
              </a:ext>
            </a:extLst>
          </p:cNvPr>
          <p:cNvSpPr>
            <a:spLocks noGrp="1"/>
          </p:cNvSpPr>
          <p:nvPr>
            <p:ph type="title"/>
          </p:nvPr>
        </p:nvSpPr>
        <p:spPr/>
        <p:txBody>
          <a:bodyPr/>
          <a:lstStyle/>
          <a:p>
            <a:r>
              <a:rPr lang="en-GB" dirty="0"/>
              <a:t>The Complete Exercises by Russ Harris</a:t>
            </a:r>
          </a:p>
        </p:txBody>
      </p:sp>
      <p:sp>
        <p:nvSpPr>
          <p:cNvPr id="3" name="Content Placeholder 2">
            <a:extLst>
              <a:ext uri="{FF2B5EF4-FFF2-40B4-BE49-F238E27FC236}">
                <a16:creationId xmlns:a16="http://schemas.microsoft.com/office/drawing/2014/main" id="{1B308245-928D-4B0A-AEDF-19A0AB01E397}"/>
              </a:ext>
            </a:extLst>
          </p:cNvPr>
          <p:cNvSpPr>
            <a:spLocks noGrp="1"/>
          </p:cNvSpPr>
          <p:nvPr>
            <p:ph idx="1"/>
          </p:nvPr>
        </p:nvSpPr>
        <p:spPr/>
        <p:txBody>
          <a:bodyPr>
            <a:normAutofit/>
          </a:bodyPr>
          <a:lstStyle/>
          <a:p>
            <a:pPr marL="0" indent="0">
              <a:buNone/>
            </a:pPr>
            <a:r>
              <a:rPr lang="en-GB" sz="1800" dirty="0" err="1"/>
              <a:t>www.actmindfully.com.au</a:t>
            </a:r>
            <a:r>
              <a:rPr lang="en-GB" sz="1800" dirty="0"/>
              <a:t>/upimages/2016_Complete_Worksheets_for_Russ_Harris_ACT_Books.pdf</a:t>
            </a:r>
          </a:p>
        </p:txBody>
      </p:sp>
    </p:spTree>
    <p:extLst>
      <p:ext uri="{BB962C8B-B14F-4D97-AF65-F5344CB8AC3E}">
        <p14:creationId xmlns:p14="http://schemas.microsoft.com/office/powerpoint/2010/main" val="934090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Title 1"/>
          <p:cNvSpPr>
            <a:spLocks noGrp="1"/>
          </p:cNvSpPr>
          <p:nvPr>
            <p:ph type="title"/>
          </p:nvPr>
        </p:nvSpPr>
        <p:spPr/>
        <p:txBody>
          <a:bodyPr>
            <a:normAutofit/>
          </a:bodyPr>
          <a:lstStyle/>
          <a:p>
            <a:pPr eaLnBrk="1" hangingPunct="1"/>
            <a:r>
              <a:rPr lang="en-GB" altLang="en-US" dirty="0">
                <a:solidFill>
                  <a:srgbClr val="000000"/>
                </a:solidFill>
              </a:rPr>
              <a:t>Relational Frames Theory</a:t>
            </a:r>
          </a:p>
        </p:txBody>
      </p:sp>
      <p:sp>
        <p:nvSpPr>
          <p:cNvPr id="44035" name="Content Placeholder 2"/>
          <p:cNvSpPr>
            <a:spLocks noGrp="1"/>
          </p:cNvSpPr>
          <p:nvPr>
            <p:ph idx="1"/>
          </p:nvPr>
        </p:nvSpPr>
        <p:spPr/>
        <p:txBody>
          <a:bodyPr anchor="ctr">
            <a:normAutofit/>
          </a:bodyPr>
          <a:lstStyle/>
          <a:p>
            <a:pPr marL="0" indent="0" eaLnBrk="1" hangingPunct="1">
              <a:buNone/>
            </a:pPr>
            <a:r>
              <a:rPr lang="en-GB" altLang="en-US" sz="1800" i="1" dirty="0">
                <a:solidFill>
                  <a:srgbClr val="000000"/>
                </a:solidFill>
              </a:rPr>
              <a:t>A radical behavioural approach</a:t>
            </a:r>
          </a:p>
          <a:p>
            <a:pPr eaLnBrk="1" hangingPunct="1"/>
            <a:endParaRPr lang="en-GB" altLang="en-US" sz="1800" i="1" dirty="0">
              <a:solidFill>
                <a:srgbClr val="000000"/>
              </a:solidFill>
            </a:endParaRPr>
          </a:p>
          <a:p>
            <a:pPr eaLnBrk="1" hangingPunct="1"/>
            <a:r>
              <a:rPr lang="en-GB" altLang="en-US" sz="1800" dirty="0">
                <a:solidFill>
                  <a:srgbClr val="000000"/>
                </a:solidFill>
              </a:rPr>
              <a:t>We ‘frame’ our environment by learning associations between differing elements within it</a:t>
            </a:r>
          </a:p>
          <a:p>
            <a:pPr eaLnBrk="1" hangingPunct="1"/>
            <a:endParaRPr lang="en-GB" altLang="en-US" sz="1800" dirty="0">
              <a:solidFill>
                <a:srgbClr val="000000"/>
              </a:solidFill>
            </a:endParaRPr>
          </a:p>
          <a:p>
            <a:pPr eaLnBrk="1" hangingPunct="1"/>
            <a:r>
              <a:rPr lang="en-GB" altLang="en-US" sz="1800" dirty="0">
                <a:solidFill>
                  <a:srgbClr val="000000"/>
                </a:solidFill>
              </a:rPr>
              <a:t>We react to our environment in terms of these relational frames – this is an automatic, conditioned, response</a:t>
            </a:r>
          </a:p>
          <a:p>
            <a:pPr eaLnBrk="1" hangingPunct="1"/>
            <a:endParaRPr lang="en-GB" altLang="en-US" sz="1800" dirty="0">
              <a:solidFill>
                <a:srgbClr val="000000"/>
              </a:solidFill>
            </a:endParaRPr>
          </a:p>
          <a:p>
            <a:pPr eaLnBrk="1" hangingPunct="1"/>
            <a:r>
              <a:rPr lang="en-GB" altLang="en-US" sz="1800" dirty="0">
                <a:solidFill>
                  <a:srgbClr val="000000"/>
                </a:solidFill>
              </a:rPr>
              <a:t>Relational frames can be verbally mediated, and are thus open to distortion and symbolic mediation</a:t>
            </a:r>
          </a:p>
          <a:p>
            <a:pPr eaLnBrk="1" hangingPunct="1"/>
            <a:endParaRPr lang="en-GB" altLang="en-US" sz="1300" dirty="0">
              <a:solidFill>
                <a:srgbClr val="000000"/>
              </a:solidFill>
            </a:endParaRPr>
          </a:p>
          <a:p>
            <a:pPr eaLnBrk="1" hangingPunct="1"/>
            <a:endParaRPr lang="en-GB" altLang="en-US" sz="1300" dirty="0">
              <a:solidFill>
                <a:srgbClr val="000000"/>
              </a:solidFill>
            </a:endParaRPr>
          </a:p>
          <a:p>
            <a:pPr eaLnBrk="1" hangingPunct="1"/>
            <a:endParaRPr lang="en-GB" altLang="en-US" sz="1300" dirty="0">
              <a:solidFill>
                <a:srgbClr val="000000"/>
              </a:solidFill>
            </a:endParaRPr>
          </a:p>
        </p:txBody>
      </p:sp>
    </p:spTree>
    <p:extLst>
      <p:ext uri="{BB962C8B-B14F-4D97-AF65-F5344CB8AC3E}">
        <p14:creationId xmlns:p14="http://schemas.microsoft.com/office/powerpoint/2010/main" val="2959684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9" name="Title 2"/>
          <p:cNvSpPr>
            <a:spLocks noGrp="1"/>
          </p:cNvSpPr>
          <p:nvPr>
            <p:ph type="title"/>
          </p:nvPr>
        </p:nvSpPr>
        <p:spPr/>
        <p:txBody>
          <a:bodyPr>
            <a:normAutofit/>
          </a:bodyPr>
          <a:lstStyle/>
          <a:p>
            <a:pPr eaLnBrk="1" hangingPunct="1"/>
            <a:r>
              <a:rPr lang="en-GB" altLang="en-US" dirty="0">
                <a:solidFill>
                  <a:srgbClr val="000000"/>
                </a:solidFill>
              </a:rPr>
              <a:t>Implications for Therapy</a:t>
            </a:r>
          </a:p>
        </p:txBody>
      </p:sp>
      <p:sp>
        <p:nvSpPr>
          <p:cNvPr id="45058" name="Content Placeholder 1"/>
          <p:cNvSpPr>
            <a:spLocks noGrp="1"/>
          </p:cNvSpPr>
          <p:nvPr>
            <p:ph idx="1"/>
          </p:nvPr>
        </p:nvSpPr>
        <p:spPr>
          <a:xfrm>
            <a:off x="628650" y="1772816"/>
            <a:ext cx="7886700" cy="2891979"/>
          </a:xfrm>
        </p:spPr>
        <p:txBody>
          <a:bodyPr anchor="ctr">
            <a:normAutofit/>
          </a:bodyPr>
          <a:lstStyle/>
          <a:p>
            <a:pPr marL="0" indent="0" eaLnBrk="1" hangingPunct="1">
              <a:buNone/>
            </a:pPr>
            <a:r>
              <a:rPr lang="en-GB" altLang="en-US" sz="1800" i="1" dirty="0">
                <a:solidFill>
                  <a:srgbClr val="000000"/>
                </a:solidFill>
              </a:rPr>
              <a:t>Acceptance and commitment therapy</a:t>
            </a:r>
          </a:p>
          <a:p>
            <a:pPr marL="0" indent="0" eaLnBrk="1" hangingPunct="1">
              <a:buNone/>
            </a:pPr>
            <a:endParaRPr lang="en-GB" altLang="en-US" sz="1800" dirty="0">
              <a:solidFill>
                <a:srgbClr val="000000"/>
              </a:solidFill>
            </a:endParaRPr>
          </a:p>
          <a:p>
            <a:pPr marL="1162050" lvl="2" indent="-431800" eaLnBrk="1" hangingPunct="1"/>
            <a:r>
              <a:rPr lang="en-GB" altLang="en-US" sz="1800" dirty="0">
                <a:solidFill>
                  <a:srgbClr val="000000"/>
                </a:solidFill>
              </a:rPr>
              <a:t>Learn new, more flexible, ways of responding to difficult contexts</a:t>
            </a:r>
          </a:p>
          <a:p>
            <a:pPr marL="1162050" lvl="2" indent="-431800" eaLnBrk="1" hangingPunct="1"/>
            <a:endParaRPr lang="en-GB" altLang="en-US" sz="1800" dirty="0">
              <a:solidFill>
                <a:srgbClr val="000000"/>
              </a:solidFill>
            </a:endParaRPr>
          </a:p>
          <a:p>
            <a:pPr marL="1162050" lvl="2" indent="-431800" eaLnBrk="1" hangingPunct="1"/>
            <a:r>
              <a:rPr lang="en-GB" altLang="en-US" sz="1800" dirty="0">
                <a:solidFill>
                  <a:srgbClr val="000000"/>
                </a:solidFill>
              </a:rPr>
              <a:t>De-focus from stress-engendering cognitions that cause emotional distress</a:t>
            </a:r>
          </a:p>
          <a:p>
            <a:pPr marL="1162050" lvl="2" indent="-431800" eaLnBrk="1" hangingPunct="1"/>
            <a:endParaRPr lang="en-GB" altLang="en-US" sz="1800" dirty="0">
              <a:solidFill>
                <a:srgbClr val="000000"/>
              </a:solidFill>
            </a:endParaRPr>
          </a:p>
          <a:p>
            <a:pPr marL="1162050" lvl="2" indent="-431800" eaLnBrk="1" hangingPunct="1"/>
            <a:r>
              <a:rPr lang="en-GB" altLang="en-US" sz="1800" dirty="0">
                <a:solidFill>
                  <a:srgbClr val="000000"/>
                </a:solidFill>
              </a:rPr>
              <a:t>‘Feel the fear, and do it anyway’</a:t>
            </a:r>
          </a:p>
          <a:p>
            <a:pPr eaLnBrk="1" hangingPunct="1"/>
            <a:endParaRPr lang="en-GB" altLang="en-US" sz="1500" dirty="0">
              <a:solidFill>
                <a:srgbClr val="000000"/>
              </a:solidFill>
            </a:endParaRPr>
          </a:p>
        </p:txBody>
      </p:sp>
    </p:spTree>
    <p:extLst>
      <p:ext uri="{BB962C8B-B14F-4D97-AF65-F5344CB8AC3E}">
        <p14:creationId xmlns:p14="http://schemas.microsoft.com/office/powerpoint/2010/main" val="3875125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4C78E-EA7A-4D45-84B0-CD96725F5EBF}"/>
              </a:ext>
            </a:extLst>
          </p:cNvPr>
          <p:cNvSpPr>
            <a:spLocks noGrp="1"/>
          </p:cNvSpPr>
          <p:nvPr>
            <p:ph type="title"/>
          </p:nvPr>
        </p:nvSpPr>
        <p:spPr/>
        <p:txBody>
          <a:bodyPr/>
          <a:lstStyle/>
          <a:p>
            <a:r>
              <a:rPr lang="en-GB" dirty="0"/>
              <a:t>ACT: The Essential Elements – 1</a:t>
            </a:r>
          </a:p>
        </p:txBody>
      </p:sp>
      <p:sp>
        <p:nvSpPr>
          <p:cNvPr id="3" name="Content Placeholder 2">
            <a:extLst>
              <a:ext uri="{FF2B5EF4-FFF2-40B4-BE49-F238E27FC236}">
                <a16:creationId xmlns:a16="http://schemas.microsoft.com/office/drawing/2014/main" id="{C39B448D-8869-452D-8AFF-1764CBB925FE}"/>
              </a:ext>
            </a:extLst>
          </p:cNvPr>
          <p:cNvSpPr>
            <a:spLocks noGrp="1"/>
          </p:cNvSpPr>
          <p:nvPr>
            <p:ph idx="1"/>
          </p:nvPr>
        </p:nvSpPr>
        <p:spPr/>
        <p:txBody>
          <a:bodyPr>
            <a:normAutofit/>
          </a:bodyPr>
          <a:lstStyle/>
          <a:p>
            <a:pPr algn="just">
              <a:lnSpc>
                <a:spcPct val="120000"/>
              </a:lnSpc>
              <a:spcBef>
                <a:spcPts val="1200"/>
              </a:spcBef>
              <a:buClr>
                <a:srgbClr val="000000"/>
              </a:buClr>
              <a:buSzPct val="100000"/>
              <a:tabLst>
                <a:tab pos="1088390" algn="l"/>
              </a:tabLst>
            </a:pPr>
            <a:r>
              <a:rPr lang="en-US" sz="1800" i="1" u="none" strike="noStrike" spc="0" dirty="0">
                <a:solidFill>
                  <a:srgbClr val="000000"/>
                </a:solidFill>
                <a:effectLst/>
                <a:ea typeface="Book Antiqua" panose="02040602050305030304" pitchFamily="18" charset="0"/>
                <a:cs typeface="Book Antiqua" panose="02040602050305030304" pitchFamily="18" charset="0"/>
              </a:rPr>
              <a:t>Acceptance: </a:t>
            </a:r>
            <a:r>
              <a:rPr lang="en-GB" sz="1800" u="none" strike="noStrike" spc="0" dirty="0">
                <a:solidFill>
                  <a:srgbClr val="000000"/>
                </a:solidFill>
                <a:effectLst/>
                <a:ea typeface="Book Antiqua" panose="02040602050305030304" pitchFamily="18" charset="0"/>
                <a:cs typeface="Book Antiqua" panose="02040602050305030304" pitchFamily="18" charset="0"/>
              </a:rPr>
              <a:t>being aware of thoughts, feelings and bodily sensations as they occur, but not being driven by them. Non-judgemental awareness of these events, actively embracing them: ‘control is the problem, not the solution’. </a:t>
            </a:r>
          </a:p>
          <a:p>
            <a:pPr marL="0" indent="0" algn="just">
              <a:lnSpc>
                <a:spcPct val="120000"/>
              </a:lnSpc>
              <a:spcBef>
                <a:spcPts val="1200"/>
              </a:spcBef>
              <a:buClr>
                <a:srgbClr val="000000"/>
              </a:buClr>
              <a:buSzPct val="100000"/>
              <a:buNone/>
              <a:tabLst>
                <a:tab pos="1088390" algn="l"/>
              </a:tabLst>
            </a:pPr>
            <a:endParaRPr lang="en-GB" sz="1800" u="none" strike="noStrike" spc="0" dirty="0">
              <a:solidFill>
                <a:srgbClr val="000000"/>
              </a:solidFill>
              <a:effectLst/>
              <a:ea typeface="Book Antiqua" panose="02040602050305030304" pitchFamily="18" charset="0"/>
              <a:cs typeface="Book Antiqua" panose="02040602050305030304" pitchFamily="18" charset="0"/>
            </a:endParaRPr>
          </a:p>
          <a:p>
            <a:pPr algn="just">
              <a:lnSpc>
                <a:spcPct val="120000"/>
              </a:lnSpc>
              <a:spcBef>
                <a:spcPts val="1200"/>
              </a:spcBef>
              <a:buClr>
                <a:srgbClr val="000000"/>
              </a:buClr>
              <a:buSzPct val="100000"/>
              <a:tabLst>
                <a:tab pos="1088390" algn="l"/>
              </a:tabLst>
            </a:pPr>
            <a:r>
              <a:rPr lang="en-US" sz="1800" i="1" u="none" strike="noStrike" spc="0" dirty="0">
                <a:solidFill>
                  <a:srgbClr val="000000"/>
                </a:solidFill>
                <a:effectLst/>
                <a:ea typeface="Book Antiqua" panose="02040602050305030304" pitchFamily="18" charset="0"/>
                <a:cs typeface="Book Antiqua" panose="02040602050305030304" pitchFamily="18" charset="0"/>
              </a:rPr>
              <a:t>Cognitive defusion</a:t>
            </a:r>
            <a:r>
              <a:rPr lang="en-GB" sz="1800" i="1" u="none" strike="noStrike" spc="0" dirty="0">
                <a:solidFill>
                  <a:srgbClr val="000000"/>
                </a:solidFill>
                <a:effectLst/>
                <a:ea typeface="Book Antiqua" panose="02040602050305030304" pitchFamily="18" charset="0"/>
                <a:cs typeface="Book Antiqua" panose="02040602050305030304" pitchFamily="18" charset="0"/>
              </a:rPr>
              <a:t>:</a:t>
            </a:r>
            <a:r>
              <a:rPr lang="en-GB" sz="1800" u="none" strike="noStrike" spc="0" dirty="0">
                <a:solidFill>
                  <a:srgbClr val="000000"/>
                </a:solidFill>
                <a:effectLst/>
                <a:ea typeface="Book Antiqua" panose="02040602050305030304" pitchFamily="18" charset="0"/>
                <a:cs typeface="Book Antiqua" panose="02040602050305030304" pitchFamily="18" charset="0"/>
              </a:rPr>
              <a:t> the experience of thoughts as simply ‘thoughts’, feelings as feelings, memories as memories, and physical sensations as physical sensations. None of these experiences is inherently damaging. Indeed, harm occurs when they are seen as harmful experiences that need to be controlled and eliminated. Thoughts form just one interpretation of events, and there are many others that may be equally appropriate to any situation. </a:t>
            </a:r>
          </a:p>
        </p:txBody>
      </p:sp>
    </p:spTree>
    <p:extLst>
      <p:ext uri="{BB962C8B-B14F-4D97-AF65-F5344CB8AC3E}">
        <p14:creationId xmlns:p14="http://schemas.microsoft.com/office/powerpoint/2010/main" val="1315989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AABEF-3C09-4043-9AB4-2865FAF52FDA}"/>
              </a:ext>
            </a:extLst>
          </p:cNvPr>
          <p:cNvSpPr>
            <a:spLocks noGrp="1"/>
          </p:cNvSpPr>
          <p:nvPr>
            <p:ph type="title"/>
          </p:nvPr>
        </p:nvSpPr>
        <p:spPr/>
        <p:txBody>
          <a:bodyPr/>
          <a:lstStyle/>
          <a:p>
            <a:r>
              <a:rPr lang="en-GB" dirty="0"/>
              <a:t>ACT: The Essential Elements – 2</a:t>
            </a:r>
          </a:p>
        </p:txBody>
      </p:sp>
      <p:sp>
        <p:nvSpPr>
          <p:cNvPr id="3" name="Content Placeholder 2">
            <a:extLst>
              <a:ext uri="{FF2B5EF4-FFF2-40B4-BE49-F238E27FC236}">
                <a16:creationId xmlns:a16="http://schemas.microsoft.com/office/drawing/2014/main" id="{F9C8C80A-E9D8-44E6-9820-8BBB8D461461}"/>
              </a:ext>
            </a:extLst>
          </p:cNvPr>
          <p:cNvSpPr>
            <a:spLocks noGrp="1"/>
          </p:cNvSpPr>
          <p:nvPr>
            <p:ph idx="1"/>
          </p:nvPr>
        </p:nvSpPr>
        <p:spPr/>
        <p:txBody>
          <a:bodyPr>
            <a:normAutofit/>
          </a:bodyPr>
          <a:lstStyle/>
          <a:p>
            <a:pPr marL="342900" lvl="0" indent="-342900" algn="just">
              <a:lnSpc>
                <a:spcPct val="120000"/>
              </a:lnSpc>
              <a:spcBef>
                <a:spcPts val="400"/>
              </a:spcBef>
              <a:spcAft>
                <a:spcPts val="0"/>
              </a:spcAft>
              <a:buClr>
                <a:srgbClr val="000000"/>
              </a:buClr>
              <a:buSzPct val="100000"/>
              <a:buFont typeface="Arial" panose="020B0604020202020204" pitchFamily="34" charset="0"/>
              <a:buChar char="•"/>
              <a:tabLst>
                <a:tab pos="1088390" algn="l"/>
              </a:tabLst>
            </a:pPr>
            <a:r>
              <a:rPr lang="en-US" sz="1600" i="1" u="none" strike="noStrike" spc="0" dirty="0">
                <a:solidFill>
                  <a:srgbClr val="000000"/>
                </a:solidFill>
                <a:effectLst/>
                <a:ea typeface="Book Antiqua" panose="02040602050305030304" pitchFamily="18" charset="0"/>
                <a:cs typeface="Book Antiqua" panose="02040602050305030304" pitchFamily="18" charset="0"/>
              </a:rPr>
              <a:t>Contact with the present moment</a:t>
            </a:r>
            <a:r>
              <a:rPr lang="en-US" sz="1600" i="1" dirty="0">
                <a:solidFill>
                  <a:srgbClr val="000000"/>
                </a:solidFill>
                <a:ea typeface="Book Antiqua" panose="02040602050305030304" pitchFamily="18" charset="0"/>
                <a:cs typeface="Book Antiqua" panose="02040602050305030304" pitchFamily="18" charset="0"/>
              </a:rPr>
              <a:t>: </a:t>
            </a:r>
            <a:r>
              <a:rPr lang="en-GB" sz="1600" u="none" strike="noStrike" spc="0" dirty="0">
                <a:solidFill>
                  <a:srgbClr val="000000"/>
                </a:solidFill>
                <a:effectLst/>
                <a:ea typeface="Book Antiqua" panose="02040602050305030304" pitchFamily="18" charset="0"/>
                <a:cs typeface="Book Antiqua" panose="02040602050305030304" pitchFamily="18" charset="0"/>
              </a:rPr>
              <a:t>effective, open and undefended contact with the present moment. </a:t>
            </a:r>
          </a:p>
          <a:p>
            <a:pPr lvl="1" algn="just">
              <a:lnSpc>
                <a:spcPct val="120000"/>
              </a:lnSpc>
              <a:spcBef>
                <a:spcPts val="400"/>
              </a:spcBef>
              <a:buClr>
                <a:srgbClr val="000000"/>
              </a:buClr>
              <a:buSzPct val="100000"/>
              <a:buFont typeface="Courier New" panose="02070309020205020404" pitchFamily="49" charset="0"/>
              <a:buChar char="o"/>
              <a:tabLst>
                <a:tab pos="1088390" algn="l"/>
              </a:tabLst>
            </a:pPr>
            <a:r>
              <a:rPr lang="en-GB" sz="1600" dirty="0">
                <a:solidFill>
                  <a:srgbClr val="000000"/>
                </a:solidFill>
                <a:ea typeface="Book Antiqua" panose="02040602050305030304" pitchFamily="18" charset="0"/>
                <a:cs typeface="Book Antiqua" panose="02040602050305030304" pitchFamily="18" charset="0"/>
              </a:rPr>
              <a:t>O</a:t>
            </a:r>
            <a:r>
              <a:rPr lang="en-GB" sz="1600" u="none" strike="noStrike" spc="0" dirty="0">
                <a:solidFill>
                  <a:srgbClr val="000000"/>
                </a:solidFill>
                <a:effectLst/>
                <a:ea typeface="Book Antiqua" panose="02040602050305030304" pitchFamily="18" charset="0"/>
                <a:cs typeface="Book Antiqua" panose="02040602050305030304" pitchFamily="18" charset="0"/>
              </a:rPr>
              <a:t>bserving what is present in the environment and in private experience (i.e. thoughts and emotions). </a:t>
            </a:r>
          </a:p>
          <a:p>
            <a:pPr lvl="1" algn="just">
              <a:lnSpc>
                <a:spcPct val="120000"/>
              </a:lnSpc>
              <a:spcBef>
                <a:spcPts val="400"/>
              </a:spcBef>
              <a:buClr>
                <a:srgbClr val="000000"/>
              </a:buClr>
              <a:buSzPct val="100000"/>
              <a:buFont typeface="Courier New" panose="02070309020205020404" pitchFamily="49" charset="0"/>
              <a:buChar char="o"/>
              <a:tabLst>
                <a:tab pos="1088390" algn="l"/>
              </a:tabLst>
            </a:pPr>
            <a:r>
              <a:rPr lang="en-GB" sz="1600" dirty="0">
                <a:solidFill>
                  <a:srgbClr val="000000"/>
                </a:solidFill>
                <a:ea typeface="Book Antiqua" panose="02040602050305030304" pitchFamily="18" charset="0"/>
                <a:cs typeface="Book Antiqua" panose="02040602050305030304" pitchFamily="18" charset="0"/>
              </a:rPr>
              <a:t>D</a:t>
            </a:r>
            <a:r>
              <a:rPr lang="en-GB" sz="1600" u="none" strike="noStrike" spc="0" dirty="0">
                <a:solidFill>
                  <a:srgbClr val="000000"/>
                </a:solidFill>
                <a:effectLst/>
                <a:ea typeface="Book Antiqua" panose="02040602050305030304" pitchFamily="18" charset="0"/>
                <a:cs typeface="Book Antiqua" panose="02040602050305030304" pitchFamily="18" charset="0"/>
              </a:rPr>
              <a:t>escribing what is present, without excessive judgement or evaluation. </a:t>
            </a:r>
          </a:p>
          <a:p>
            <a:pPr marL="342900" lvl="1" indent="0" algn="just">
              <a:lnSpc>
                <a:spcPct val="120000"/>
              </a:lnSpc>
              <a:spcBef>
                <a:spcPts val="400"/>
              </a:spcBef>
              <a:buClr>
                <a:srgbClr val="000000"/>
              </a:buClr>
              <a:buSzPct val="100000"/>
              <a:buNone/>
              <a:tabLst>
                <a:tab pos="1088390" algn="l"/>
              </a:tabLst>
            </a:pPr>
            <a:r>
              <a:rPr lang="en-GB" sz="1600" u="none" strike="noStrike" spc="0" dirty="0">
                <a:solidFill>
                  <a:srgbClr val="000000"/>
                </a:solidFill>
                <a:effectLst/>
                <a:ea typeface="Book Antiqua" panose="02040602050305030304" pitchFamily="18" charset="0"/>
                <a:cs typeface="Book Antiqua" panose="02040602050305030304" pitchFamily="18" charset="0"/>
              </a:rPr>
              <a:t>Together these establish a sense of ‘self as a process of ongoing awareness’ of events and experiences. Mindfulness is one technique through which this can be achieved.</a:t>
            </a:r>
            <a:endParaRPr lang="en-GB" sz="1600" u="none" strike="noStrike" spc="0" dirty="0">
              <a:effectLst/>
              <a:ea typeface="Book Antiqua" panose="02040602050305030304" pitchFamily="18" charset="0"/>
              <a:cs typeface="Book Antiqua" panose="02040602050305030304" pitchFamily="18" charset="0"/>
            </a:endParaRPr>
          </a:p>
          <a:p>
            <a:pPr marL="342900" lvl="0" indent="-342900" algn="just">
              <a:lnSpc>
                <a:spcPct val="120000"/>
              </a:lnSpc>
              <a:spcBef>
                <a:spcPts val="400"/>
              </a:spcBef>
              <a:spcAft>
                <a:spcPts val="0"/>
              </a:spcAft>
              <a:buClr>
                <a:srgbClr val="000000"/>
              </a:buClr>
              <a:buSzPct val="100000"/>
              <a:buFont typeface="Arial" panose="020B0604020202020204" pitchFamily="34" charset="0"/>
              <a:buChar char="•"/>
              <a:tabLst>
                <a:tab pos="1088390" algn="l"/>
              </a:tabLst>
            </a:pPr>
            <a:endParaRPr lang="en-US" sz="1600" i="1" u="none" strike="noStrike" spc="0" dirty="0">
              <a:solidFill>
                <a:srgbClr val="000000"/>
              </a:solidFill>
              <a:effectLst/>
              <a:ea typeface="Book Antiqua" panose="02040602050305030304" pitchFamily="18" charset="0"/>
              <a:cs typeface="Book Antiqua" panose="02040602050305030304" pitchFamily="18" charset="0"/>
            </a:endParaRPr>
          </a:p>
          <a:p>
            <a:pPr marL="342900" lvl="0" indent="-342900" algn="just">
              <a:lnSpc>
                <a:spcPct val="120000"/>
              </a:lnSpc>
              <a:spcBef>
                <a:spcPts val="400"/>
              </a:spcBef>
              <a:spcAft>
                <a:spcPts val="0"/>
              </a:spcAft>
              <a:buClr>
                <a:srgbClr val="000000"/>
              </a:buClr>
              <a:buSzPct val="100000"/>
              <a:buFont typeface="Arial" panose="020B0604020202020204" pitchFamily="34" charset="0"/>
              <a:buChar char="•"/>
              <a:tabLst>
                <a:tab pos="1088390" algn="l"/>
              </a:tabLst>
            </a:pPr>
            <a:r>
              <a:rPr lang="en-US" sz="1600" i="1" u="none" strike="noStrike" spc="0" dirty="0">
                <a:solidFill>
                  <a:srgbClr val="000000"/>
                </a:solidFill>
                <a:effectLst/>
                <a:ea typeface="Book Antiqua" panose="02040602050305030304" pitchFamily="18" charset="0"/>
                <a:cs typeface="Book Antiqua" panose="02040602050305030304" pitchFamily="18" charset="0"/>
              </a:rPr>
              <a:t>Values</a:t>
            </a:r>
            <a:r>
              <a:rPr lang="en-GB" sz="1600" i="1" dirty="0">
                <a:solidFill>
                  <a:srgbClr val="000000"/>
                </a:solidFill>
                <a:ea typeface="Book Antiqua" panose="02040602050305030304" pitchFamily="18" charset="0"/>
                <a:cs typeface="Book Antiqua" panose="02040602050305030304" pitchFamily="18" charset="0"/>
              </a:rPr>
              <a:t>: </a:t>
            </a:r>
            <a:r>
              <a:rPr lang="en-GB" sz="1600" u="none" strike="noStrike" spc="0" dirty="0">
                <a:solidFill>
                  <a:srgbClr val="000000"/>
                </a:solidFill>
                <a:effectLst/>
                <a:ea typeface="Book Antiqua" panose="02040602050305030304" pitchFamily="18" charset="0"/>
                <a:cs typeface="Book Antiqua" panose="02040602050305030304" pitchFamily="18" charset="0"/>
              </a:rPr>
              <a:t>the motivation for change – what is important to the individual – cann</a:t>
            </a:r>
            <a:r>
              <a:rPr lang="en-GB" sz="1600" dirty="0">
                <a:solidFill>
                  <a:srgbClr val="000000"/>
                </a:solidFill>
                <a:ea typeface="Book Antiqua" panose="02040602050305030304" pitchFamily="18" charset="0"/>
                <a:cs typeface="Book Antiqua" panose="02040602050305030304" pitchFamily="18" charset="0"/>
              </a:rPr>
              <a:t>ot be ‘achieved’</a:t>
            </a:r>
            <a:r>
              <a:rPr lang="en-GB" sz="1600" u="none" strike="noStrike" spc="0" dirty="0">
                <a:solidFill>
                  <a:srgbClr val="000000"/>
                </a:solidFill>
                <a:effectLst/>
                <a:ea typeface="Book Antiqua" panose="02040602050305030304" pitchFamily="18" charset="0"/>
                <a:cs typeface="Book Antiqua" panose="02040602050305030304" pitchFamily="18" charset="0"/>
              </a:rPr>
              <a:t>. </a:t>
            </a:r>
          </a:p>
          <a:p>
            <a:pPr marL="0" lvl="0" indent="0" algn="just">
              <a:lnSpc>
                <a:spcPct val="120000"/>
              </a:lnSpc>
              <a:spcBef>
                <a:spcPts val="400"/>
              </a:spcBef>
              <a:spcAft>
                <a:spcPts val="0"/>
              </a:spcAft>
              <a:buClr>
                <a:srgbClr val="000000"/>
              </a:buClr>
              <a:buSzPct val="100000"/>
              <a:buNone/>
              <a:tabLst>
                <a:tab pos="1088390" algn="l"/>
              </a:tabLst>
            </a:pPr>
            <a:endParaRPr lang="en-GB" sz="1600" i="1" spc="0" dirty="0">
              <a:solidFill>
                <a:srgbClr val="000000"/>
              </a:solidFill>
              <a:effectLst/>
              <a:ea typeface="Book Antiqua" panose="02040602050305030304" pitchFamily="18" charset="0"/>
              <a:cs typeface="Book Antiqua" panose="02040602050305030304" pitchFamily="18" charset="0"/>
            </a:endParaRPr>
          </a:p>
          <a:p>
            <a:pPr marL="342900" lvl="0" indent="-342900" algn="just">
              <a:lnSpc>
                <a:spcPct val="120000"/>
              </a:lnSpc>
              <a:spcBef>
                <a:spcPts val="400"/>
              </a:spcBef>
              <a:spcAft>
                <a:spcPts val="0"/>
              </a:spcAft>
              <a:buClr>
                <a:srgbClr val="000000"/>
              </a:buClr>
              <a:buSzPct val="100000"/>
              <a:buFont typeface="Arial" panose="020B0604020202020204" pitchFamily="34" charset="0"/>
              <a:buChar char="•"/>
              <a:tabLst>
                <a:tab pos="1088390" algn="l"/>
              </a:tabLst>
            </a:pPr>
            <a:r>
              <a:rPr lang="en-GB" sz="1600" i="1" spc="0" dirty="0">
                <a:solidFill>
                  <a:srgbClr val="000000"/>
                </a:solidFill>
                <a:effectLst/>
                <a:ea typeface="Book Antiqua" panose="02040602050305030304" pitchFamily="18" charset="0"/>
                <a:cs typeface="Book Antiqua" panose="02040602050305030304" pitchFamily="18" charset="0"/>
              </a:rPr>
              <a:t>Committed </a:t>
            </a:r>
            <a:r>
              <a:rPr lang="en-US" sz="1600" i="1" dirty="0">
                <a:solidFill>
                  <a:srgbClr val="000000"/>
                </a:solidFill>
                <a:effectLst/>
                <a:ea typeface="Calibri" panose="020F0502020204030204" pitchFamily="34" charset="0"/>
              </a:rPr>
              <a:t>action</a:t>
            </a:r>
            <a:r>
              <a:rPr lang="en-US" sz="1600" i="1" dirty="0">
                <a:solidFill>
                  <a:srgbClr val="000000"/>
                </a:solidFill>
                <a:ea typeface="Calibri" panose="020F0502020204030204" pitchFamily="34" charset="0"/>
              </a:rPr>
              <a:t>: </a:t>
            </a:r>
            <a:r>
              <a:rPr lang="en-US" sz="1600" dirty="0">
                <a:solidFill>
                  <a:srgbClr val="000000"/>
                </a:solidFill>
                <a:effectLst/>
                <a:ea typeface="Calibri" panose="020F0502020204030204" pitchFamily="34" charset="0"/>
              </a:rPr>
              <a:t>developing strategies for achieving desired goals – define goals in specific areas and progress towards them. </a:t>
            </a:r>
            <a:endParaRPr lang="en-GB" sz="1600" dirty="0"/>
          </a:p>
        </p:txBody>
      </p:sp>
    </p:spTree>
    <p:extLst>
      <p:ext uri="{BB962C8B-B14F-4D97-AF65-F5344CB8AC3E}">
        <p14:creationId xmlns:p14="http://schemas.microsoft.com/office/powerpoint/2010/main" val="1333028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68672-FFDE-4D94-8CFB-0A87C5CC7A3C}"/>
              </a:ext>
            </a:extLst>
          </p:cNvPr>
          <p:cNvSpPr>
            <a:spLocks noGrp="1"/>
          </p:cNvSpPr>
          <p:nvPr>
            <p:ph type="title"/>
          </p:nvPr>
        </p:nvSpPr>
        <p:spPr/>
        <p:txBody>
          <a:bodyPr/>
          <a:lstStyle/>
          <a:p>
            <a:r>
              <a:rPr lang="en-GB" dirty="0"/>
              <a:t>So, linked Therapeutic Strategies</a:t>
            </a:r>
          </a:p>
        </p:txBody>
      </p:sp>
      <p:sp>
        <p:nvSpPr>
          <p:cNvPr id="3" name="Content Placeholder 2">
            <a:extLst>
              <a:ext uri="{FF2B5EF4-FFF2-40B4-BE49-F238E27FC236}">
                <a16:creationId xmlns:a16="http://schemas.microsoft.com/office/drawing/2014/main" id="{F03510A2-9D2E-4997-B537-CC6458887324}"/>
              </a:ext>
            </a:extLst>
          </p:cNvPr>
          <p:cNvSpPr>
            <a:spLocks noGrp="1"/>
          </p:cNvSpPr>
          <p:nvPr>
            <p:ph idx="1"/>
          </p:nvPr>
        </p:nvSpPr>
        <p:spPr>
          <a:xfrm>
            <a:off x="628650" y="1690689"/>
            <a:ext cx="7886700" cy="4486274"/>
          </a:xfrm>
        </p:spPr>
        <p:txBody>
          <a:bodyPr>
            <a:normAutofit fontScale="40000" lnSpcReduction="20000"/>
          </a:bodyPr>
          <a:lstStyle/>
          <a:p>
            <a:pPr marL="342900" lvl="0" indent="-342900" algn="just">
              <a:lnSpc>
                <a:spcPct val="120000"/>
              </a:lnSpc>
              <a:spcBef>
                <a:spcPts val="400"/>
              </a:spcBef>
              <a:spcAft>
                <a:spcPts val="0"/>
              </a:spcAft>
              <a:buClr>
                <a:srgbClr val="000000"/>
              </a:buClr>
              <a:buSzPct val="100000"/>
              <a:buFont typeface="Arial" panose="020B0604020202020204" pitchFamily="34" charset="0"/>
              <a:buChar char="•"/>
              <a:tabLst>
                <a:tab pos="1088390" algn="l"/>
              </a:tabLst>
            </a:pPr>
            <a:r>
              <a:rPr lang="en-GB" sz="3800" i="1" u="none" strike="noStrike" spc="0" dirty="0">
                <a:solidFill>
                  <a:srgbClr val="000000"/>
                </a:solidFill>
                <a:effectLst/>
                <a:ea typeface="Book Antiqua" panose="02040602050305030304" pitchFamily="18" charset="0"/>
                <a:cs typeface="Book Antiqua" panose="02040602050305030304" pitchFamily="18" charset="0"/>
              </a:rPr>
              <a:t>Developing acceptance: </a:t>
            </a:r>
            <a:r>
              <a:rPr lang="en-GB" sz="3800" u="none" strike="noStrike" spc="0" dirty="0">
                <a:solidFill>
                  <a:srgbClr val="000000"/>
                </a:solidFill>
                <a:effectLst/>
                <a:ea typeface="Book Antiqua" panose="02040602050305030304" pitchFamily="18" charset="0"/>
                <a:cs typeface="Book Antiqua" panose="02040602050305030304" pitchFamily="18" charset="0"/>
              </a:rPr>
              <a:t>the individual is not ‘broken’, but using unworkable strategies: </a:t>
            </a:r>
          </a:p>
          <a:p>
            <a:pPr lvl="1" algn="just">
              <a:lnSpc>
                <a:spcPct val="120000"/>
              </a:lnSpc>
              <a:spcBef>
                <a:spcPts val="400"/>
              </a:spcBef>
              <a:buClr>
                <a:srgbClr val="000000"/>
              </a:buClr>
              <a:buSzPct val="100000"/>
              <a:buFont typeface="Courier New" panose="02070309020205020404" pitchFamily="49" charset="0"/>
              <a:buChar char="o"/>
              <a:tabLst>
                <a:tab pos="1088390" algn="l"/>
              </a:tabLst>
            </a:pPr>
            <a:r>
              <a:rPr lang="en-GB" sz="3800" u="none" strike="noStrike" spc="0" dirty="0">
                <a:solidFill>
                  <a:srgbClr val="000000"/>
                </a:solidFill>
                <a:effectLst/>
                <a:ea typeface="Book Antiqua" panose="02040602050305030304" pitchFamily="18" charset="0"/>
                <a:cs typeface="Book Antiqua" panose="02040602050305030304" pitchFamily="18" charset="0"/>
              </a:rPr>
              <a:t>helping make direct contact with the paradoxical effect of emotional control strategies</a:t>
            </a:r>
          </a:p>
          <a:p>
            <a:pPr lvl="1" algn="just">
              <a:lnSpc>
                <a:spcPct val="120000"/>
              </a:lnSpc>
              <a:spcBef>
                <a:spcPts val="400"/>
              </a:spcBef>
              <a:buClr>
                <a:srgbClr val="000000"/>
              </a:buClr>
              <a:buSzPct val="100000"/>
              <a:buFont typeface="Courier New" panose="02070309020205020404" pitchFamily="49" charset="0"/>
              <a:buChar char="o"/>
              <a:tabLst>
                <a:tab pos="1088390" algn="l"/>
              </a:tabLst>
            </a:pPr>
            <a:r>
              <a:rPr lang="en-GB" sz="3800" u="none" strike="noStrike" spc="0" dirty="0">
                <a:solidFill>
                  <a:srgbClr val="000000"/>
                </a:solidFill>
                <a:effectLst/>
                <a:ea typeface="Book Antiqua" panose="02040602050305030304" pitchFamily="18" charset="0"/>
                <a:cs typeface="Book Antiqua" panose="02040602050305030304" pitchFamily="18" charset="0"/>
              </a:rPr>
              <a:t>encouraging experimenting with stopping struggling for emotional control, suggesting acceptance as an alternative</a:t>
            </a:r>
          </a:p>
          <a:p>
            <a:pPr lvl="1" algn="just">
              <a:lnSpc>
                <a:spcPct val="120000"/>
              </a:lnSpc>
              <a:spcBef>
                <a:spcPts val="400"/>
              </a:spcBef>
              <a:buClr>
                <a:srgbClr val="000000"/>
              </a:buClr>
              <a:buSzPct val="100000"/>
              <a:buFont typeface="Courier New" panose="02070309020205020404" pitchFamily="49" charset="0"/>
              <a:buChar char="o"/>
              <a:tabLst>
                <a:tab pos="1088390" algn="l"/>
              </a:tabLst>
            </a:pPr>
            <a:r>
              <a:rPr lang="en-GB" sz="3800" u="none" strike="noStrike" spc="0" dirty="0">
                <a:solidFill>
                  <a:srgbClr val="000000"/>
                </a:solidFill>
                <a:effectLst/>
                <a:ea typeface="Book Antiqua" panose="02040602050305030304" pitchFamily="18" charset="0"/>
                <a:cs typeface="Book Antiqua" panose="02040602050305030304" pitchFamily="18" charset="0"/>
              </a:rPr>
              <a:t>using a graded and structured approach to acceptance in which they learn acceptance of painful emotions in gradually more demanding situations.</a:t>
            </a:r>
            <a:endParaRPr lang="en-GB" sz="3800" u="none" strike="noStrike" spc="0" dirty="0">
              <a:effectLst/>
              <a:ea typeface="Book Antiqua" panose="02040602050305030304" pitchFamily="18" charset="0"/>
              <a:cs typeface="Book Antiqua" panose="02040602050305030304" pitchFamily="18" charset="0"/>
            </a:endParaRPr>
          </a:p>
          <a:p>
            <a:pPr marL="342900" lvl="0" indent="-342900" algn="just">
              <a:lnSpc>
                <a:spcPct val="150000"/>
              </a:lnSpc>
              <a:spcBef>
                <a:spcPts val="600"/>
              </a:spcBef>
              <a:spcAft>
                <a:spcPts val="0"/>
              </a:spcAft>
              <a:buClr>
                <a:srgbClr val="000000"/>
              </a:buClr>
              <a:buSzPts val="900"/>
              <a:buFont typeface="Arial" panose="020B0604020202020204" pitchFamily="34" charset="0"/>
              <a:buChar char="•"/>
              <a:tabLst>
                <a:tab pos="1088390" algn="l"/>
              </a:tabLst>
            </a:pPr>
            <a:endParaRPr lang="en-GB" sz="3800" i="1" u="none" strike="noStrike" spc="0" dirty="0">
              <a:solidFill>
                <a:srgbClr val="000000"/>
              </a:solidFill>
              <a:effectLst/>
              <a:ea typeface="Book Antiqua" panose="02040602050305030304" pitchFamily="18" charset="0"/>
              <a:cs typeface="Book Antiqua" panose="02040602050305030304" pitchFamily="18" charset="0"/>
            </a:endParaRPr>
          </a:p>
          <a:p>
            <a:pPr marL="342900" lvl="0" indent="-342900" algn="just">
              <a:lnSpc>
                <a:spcPct val="150000"/>
              </a:lnSpc>
              <a:spcBef>
                <a:spcPts val="600"/>
              </a:spcBef>
              <a:spcAft>
                <a:spcPts val="0"/>
              </a:spcAft>
              <a:buClr>
                <a:srgbClr val="000000"/>
              </a:buClr>
              <a:buSzPct val="100000"/>
              <a:buFont typeface="Arial" panose="020B0604020202020204" pitchFamily="34" charset="0"/>
              <a:buChar char="•"/>
              <a:tabLst>
                <a:tab pos="1088390" algn="l"/>
              </a:tabLst>
            </a:pPr>
            <a:r>
              <a:rPr lang="en-GB" sz="3800" i="1" u="none" strike="noStrike" spc="0" dirty="0">
                <a:solidFill>
                  <a:srgbClr val="000000"/>
                </a:solidFill>
                <a:effectLst/>
                <a:ea typeface="Book Antiqua" panose="02040602050305030304" pitchFamily="18" charset="0"/>
                <a:cs typeface="Book Antiqua" panose="02040602050305030304" pitchFamily="18" charset="0"/>
              </a:rPr>
              <a:t>Undermining cognitive fusion:</a:t>
            </a:r>
            <a:r>
              <a:rPr lang="en-GB" sz="3800" u="none" strike="noStrike" spc="0" dirty="0">
                <a:solidFill>
                  <a:srgbClr val="000000"/>
                </a:solidFill>
                <a:effectLst/>
                <a:ea typeface="Book Antiqua" panose="02040602050305030304" pitchFamily="18" charset="0"/>
                <a:cs typeface="Book Antiqua" panose="02040602050305030304" pitchFamily="18" charset="0"/>
              </a:rPr>
              <a:t> helping the person to identify emotional, cognitive, behavioural or physical barriers to change, and the impact these have on their willingness to engage in new or previously avoided behaviours</a:t>
            </a:r>
            <a:r>
              <a:rPr lang="en-GB" sz="3800" dirty="0">
                <a:solidFill>
                  <a:srgbClr val="000000"/>
                </a:solidFill>
                <a:ea typeface="Book Antiqua" panose="02040602050305030304" pitchFamily="18" charset="0"/>
                <a:cs typeface="Book Antiqua" panose="02040602050305030304" pitchFamily="18" charset="0"/>
              </a:rPr>
              <a:t>:</a:t>
            </a:r>
            <a:endParaRPr lang="en-GB" sz="3800" u="none" strike="noStrike" spc="0" dirty="0">
              <a:solidFill>
                <a:srgbClr val="000000"/>
              </a:solidFill>
              <a:effectLst/>
              <a:ea typeface="Book Antiqua" panose="02040602050305030304" pitchFamily="18" charset="0"/>
              <a:cs typeface="Book Antiqua" panose="02040602050305030304" pitchFamily="18" charset="0"/>
            </a:endParaRPr>
          </a:p>
          <a:p>
            <a:pPr lvl="1" algn="just">
              <a:lnSpc>
                <a:spcPct val="150000"/>
              </a:lnSpc>
              <a:spcBef>
                <a:spcPts val="600"/>
              </a:spcBef>
              <a:buClr>
                <a:srgbClr val="000000"/>
              </a:buClr>
              <a:buSzPct val="100000"/>
              <a:buFont typeface="Courier New" panose="02070309020205020404" pitchFamily="49" charset="0"/>
              <a:buChar char="o"/>
              <a:tabLst>
                <a:tab pos="1088390" algn="l"/>
              </a:tabLst>
            </a:pPr>
            <a:r>
              <a:rPr lang="en-GB" sz="3800" u="none" strike="noStrike" spc="0" dirty="0">
                <a:solidFill>
                  <a:srgbClr val="000000"/>
                </a:solidFill>
                <a:effectLst/>
                <a:ea typeface="Book Antiqua" panose="02040602050305030304" pitchFamily="18" charset="0"/>
                <a:cs typeface="Book Antiqua" panose="02040602050305030304" pitchFamily="18" charset="0"/>
              </a:rPr>
              <a:t>learning through experience that unwanted private experiences are not ‘toxic’ and can be accepted without judgement</a:t>
            </a:r>
          </a:p>
          <a:p>
            <a:pPr lvl="1" algn="just">
              <a:lnSpc>
                <a:spcPct val="150000"/>
              </a:lnSpc>
              <a:spcBef>
                <a:spcPts val="600"/>
              </a:spcBef>
              <a:buClr>
                <a:srgbClr val="000000"/>
              </a:buClr>
              <a:buSzPct val="100000"/>
              <a:buFont typeface="Courier New" panose="02070309020205020404" pitchFamily="49" charset="0"/>
              <a:buChar char="o"/>
              <a:tabLst>
                <a:tab pos="1088390" algn="l"/>
              </a:tabLst>
            </a:pPr>
            <a:r>
              <a:rPr lang="en-GB" sz="3800" u="none" strike="noStrike" spc="0" dirty="0">
                <a:solidFill>
                  <a:srgbClr val="000000"/>
                </a:solidFill>
                <a:effectLst/>
                <a:ea typeface="Book Antiqua" panose="02040602050305030304" pitchFamily="18" charset="0"/>
                <a:cs typeface="Book Antiqua" panose="02040602050305030304" pitchFamily="18" charset="0"/>
              </a:rPr>
              <a:t>distancing themselves from thoughts, learning that they are </a:t>
            </a:r>
            <a:r>
              <a:rPr lang="en-GB" sz="3800" i="1" u="none" strike="noStrike" spc="0" dirty="0">
                <a:solidFill>
                  <a:srgbClr val="000000"/>
                </a:solidFill>
                <a:effectLst/>
                <a:ea typeface="Book Antiqua" panose="02040602050305030304" pitchFamily="18" charset="0"/>
                <a:cs typeface="Book Antiqua" panose="02040602050305030304" pitchFamily="18" charset="0"/>
              </a:rPr>
              <a:t>experiences</a:t>
            </a:r>
            <a:r>
              <a:rPr lang="en-GB" sz="3800" u="none" strike="noStrike" spc="0" dirty="0">
                <a:solidFill>
                  <a:srgbClr val="000000"/>
                </a:solidFill>
                <a:effectLst/>
                <a:ea typeface="Book Antiqua" panose="02040602050305030304" pitchFamily="18" charset="0"/>
                <a:cs typeface="Book Antiqua" panose="02040602050305030304" pitchFamily="18" charset="0"/>
              </a:rPr>
              <a:t>, not the individual themselves.</a:t>
            </a:r>
            <a:endParaRPr lang="en-GB" sz="3800" u="none" strike="noStrike" spc="0" dirty="0">
              <a:effectLst/>
              <a:ea typeface="Book Antiqua" panose="02040602050305030304" pitchFamily="18" charset="0"/>
              <a:cs typeface="Book Antiqua" panose="02040602050305030304" pitchFamily="18" charset="0"/>
            </a:endParaRPr>
          </a:p>
          <a:p>
            <a:pPr marL="342900" lvl="0" indent="-342900" algn="just">
              <a:lnSpc>
                <a:spcPct val="150000"/>
              </a:lnSpc>
              <a:spcBef>
                <a:spcPts val="600"/>
              </a:spcBef>
              <a:spcAft>
                <a:spcPts val="0"/>
              </a:spcAft>
              <a:buClr>
                <a:srgbClr val="000000"/>
              </a:buClr>
              <a:buSzPts val="900"/>
              <a:buFont typeface="Arial" panose="020B0604020202020204" pitchFamily="34" charset="0"/>
              <a:buChar char="•"/>
            </a:pPr>
            <a:endParaRPr lang="en-GB" sz="2200" i="1" u="none" strike="noStrike" spc="0" dirty="0">
              <a:solidFill>
                <a:srgbClr val="000000"/>
              </a:solidFill>
              <a:effectLst/>
              <a:ea typeface="Book Antiqua" panose="02040602050305030304" pitchFamily="18" charset="0"/>
              <a:cs typeface="Book Antiqua" panose="02040602050305030304" pitchFamily="18" charset="0"/>
            </a:endParaRPr>
          </a:p>
          <a:p>
            <a:endParaRPr lang="en-GB" dirty="0"/>
          </a:p>
        </p:txBody>
      </p:sp>
    </p:spTree>
    <p:extLst>
      <p:ext uri="{BB962C8B-B14F-4D97-AF65-F5344CB8AC3E}">
        <p14:creationId xmlns:p14="http://schemas.microsoft.com/office/powerpoint/2010/main" val="1104456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9560-7F66-427F-9257-BE01AFFECA8A}"/>
              </a:ext>
            </a:extLst>
          </p:cNvPr>
          <p:cNvSpPr>
            <a:spLocks noGrp="1"/>
          </p:cNvSpPr>
          <p:nvPr>
            <p:ph type="title"/>
          </p:nvPr>
        </p:nvSpPr>
        <p:spPr/>
        <p:txBody>
          <a:bodyPr/>
          <a:lstStyle/>
          <a:p>
            <a:r>
              <a:rPr lang="en-GB"/>
              <a:t>So, linked Therapeutic Strategies</a:t>
            </a:r>
            <a:endParaRPr lang="en-GB" dirty="0"/>
          </a:p>
        </p:txBody>
      </p:sp>
      <p:sp>
        <p:nvSpPr>
          <p:cNvPr id="3" name="Content Placeholder 2">
            <a:extLst>
              <a:ext uri="{FF2B5EF4-FFF2-40B4-BE49-F238E27FC236}">
                <a16:creationId xmlns:a16="http://schemas.microsoft.com/office/drawing/2014/main" id="{DE3C2B43-0150-4DD1-A4BB-C01E2DB28AB8}"/>
              </a:ext>
            </a:extLst>
          </p:cNvPr>
          <p:cNvSpPr>
            <a:spLocks noGrp="1"/>
          </p:cNvSpPr>
          <p:nvPr>
            <p:ph idx="1"/>
          </p:nvPr>
        </p:nvSpPr>
        <p:spPr/>
        <p:txBody>
          <a:bodyPr>
            <a:normAutofit fontScale="85000" lnSpcReduction="10000"/>
          </a:bodyPr>
          <a:lstStyle/>
          <a:p>
            <a:pPr marL="342900" lvl="0" indent="-342900" algn="just">
              <a:lnSpc>
                <a:spcPct val="150000"/>
              </a:lnSpc>
              <a:spcBef>
                <a:spcPts val="600"/>
              </a:spcBef>
              <a:spcAft>
                <a:spcPts val="0"/>
              </a:spcAft>
              <a:buClr>
                <a:srgbClr val="000000"/>
              </a:buClr>
              <a:buSzPct val="100000"/>
              <a:buFont typeface="Arial" panose="020B0604020202020204" pitchFamily="34" charset="0"/>
              <a:buChar char="•"/>
            </a:pPr>
            <a:r>
              <a:rPr lang="en-GB" sz="1900" i="1" u="none" strike="noStrike" spc="0" dirty="0">
                <a:solidFill>
                  <a:srgbClr val="000000"/>
                </a:solidFill>
                <a:effectLst/>
                <a:ea typeface="Book Antiqua" panose="02040602050305030304" pitchFamily="18" charset="0"/>
                <a:cs typeface="Book Antiqua" panose="02040602050305030304" pitchFamily="18" charset="0"/>
              </a:rPr>
              <a:t>Contact with the present moment:</a:t>
            </a:r>
            <a:r>
              <a:rPr lang="en-GB" sz="1900" u="none" strike="noStrike" spc="0" dirty="0">
                <a:solidFill>
                  <a:srgbClr val="000000"/>
                </a:solidFill>
                <a:effectLst/>
                <a:ea typeface="Book Antiqua" panose="02040602050305030304" pitchFamily="18" charset="0"/>
                <a:cs typeface="Book Antiqua" panose="02040602050305030304" pitchFamily="18" charset="0"/>
              </a:rPr>
              <a:t> modelling by the therapist of contact with and the expression of feelings, thoughts or sensations as they occur within the therapeutic relationship; using exercises to expand awareness of experience as an ongoing process; showing how to pull away from worries or ruminations and come back to the present moment.</a:t>
            </a:r>
            <a:endParaRPr lang="en-GB" sz="1900" u="none" strike="noStrike" spc="0" dirty="0">
              <a:effectLst/>
              <a:ea typeface="Book Antiqua" panose="02040602050305030304" pitchFamily="18" charset="0"/>
              <a:cs typeface="Book Antiqua" panose="02040602050305030304" pitchFamily="18" charset="0"/>
            </a:endParaRPr>
          </a:p>
          <a:p>
            <a:pPr marL="342900" lvl="0" indent="-342900" algn="just">
              <a:lnSpc>
                <a:spcPct val="120000"/>
              </a:lnSpc>
              <a:spcBef>
                <a:spcPts val="600"/>
              </a:spcBef>
              <a:spcAft>
                <a:spcPts val="0"/>
              </a:spcAft>
              <a:buClr>
                <a:srgbClr val="000000"/>
              </a:buClr>
              <a:buSzPct val="100000"/>
              <a:buFont typeface="Arial" panose="020B0604020202020204" pitchFamily="34" charset="0"/>
              <a:buChar char="•"/>
              <a:tabLst>
                <a:tab pos="1088390" algn="l"/>
              </a:tabLst>
            </a:pPr>
            <a:endParaRPr lang="en-GB" sz="1900" i="1" u="none" strike="noStrike" spc="0" dirty="0">
              <a:solidFill>
                <a:srgbClr val="000000"/>
              </a:solidFill>
              <a:effectLst/>
              <a:ea typeface="Book Antiqua" panose="02040602050305030304" pitchFamily="18" charset="0"/>
              <a:cs typeface="Book Antiqua" panose="02040602050305030304" pitchFamily="18" charset="0"/>
            </a:endParaRPr>
          </a:p>
          <a:p>
            <a:pPr marL="342900" lvl="0" indent="-342900" algn="just">
              <a:lnSpc>
                <a:spcPct val="120000"/>
              </a:lnSpc>
              <a:spcBef>
                <a:spcPts val="600"/>
              </a:spcBef>
              <a:spcAft>
                <a:spcPts val="0"/>
              </a:spcAft>
              <a:buClr>
                <a:srgbClr val="000000"/>
              </a:buClr>
              <a:buSzPct val="100000"/>
              <a:buFont typeface="Arial" panose="020B0604020202020204" pitchFamily="34" charset="0"/>
              <a:buChar char="•"/>
              <a:tabLst>
                <a:tab pos="1088390" algn="l"/>
              </a:tabLst>
            </a:pPr>
            <a:r>
              <a:rPr lang="en-GB" sz="1900" i="1" u="none" strike="noStrike" spc="0" dirty="0">
                <a:solidFill>
                  <a:srgbClr val="000000"/>
                </a:solidFill>
                <a:effectLst/>
                <a:ea typeface="Book Antiqua" panose="02040602050305030304" pitchFamily="18" charset="0"/>
                <a:cs typeface="Book Antiqua" panose="02040602050305030304" pitchFamily="18" charset="0"/>
              </a:rPr>
              <a:t>Defining valued directions:</a:t>
            </a:r>
            <a:r>
              <a:rPr lang="en-GB" sz="1900" u="none" strike="noStrike" spc="0" dirty="0">
                <a:solidFill>
                  <a:srgbClr val="000000"/>
                </a:solidFill>
                <a:effectLst/>
                <a:ea typeface="Book Antiqua" panose="02040602050305030304" pitchFamily="18" charset="0"/>
                <a:cs typeface="Book Antiqua" panose="02040602050305030304" pitchFamily="18" charset="0"/>
              </a:rPr>
              <a:t> clarifying valued life directions, and distinguishing between values and goals.</a:t>
            </a:r>
            <a:endParaRPr lang="en-GB" sz="1900" u="none" strike="noStrike" spc="0" dirty="0">
              <a:effectLst/>
              <a:ea typeface="Book Antiqua" panose="02040602050305030304" pitchFamily="18" charset="0"/>
              <a:cs typeface="Book Antiqua" panose="02040602050305030304" pitchFamily="18" charset="0"/>
            </a:endParaRPr>
          </a:p>
          <a:p>
            <a:pPr marL="342900" lvl="0" indent="-342900" algn="just">
              <a:lnSpc>
                <a:spcPct val="120000"/>
              </a:lnSpc>
              <a:spcBef>
                <a:spcPts val="600"/>
              </a:spcBef>
              <a:spcAft>
                <a:spcPts val="0"/>
              </a:spcAft>
              <a:buClr>
                <a:srgbClr val="000000"/>
              </a:buClr>
              <a:buSzPct val="100000"/>
              <a:buFont typeface="Arial" panose="020B0604020202020204" pitchFamily="34" charset="0"/>
              <a:buChar char="•"/>
              <a:tabLst>
                <a:tab pos="-180340" algn="l"/>
                <a:tab pos="1088390" algn="l"/>
              </a:tabLst>
            </a:pPr>
            <a:endParaRPr lang="en-GB" sz="1900" i="1" u="none" strike="noStrike" spc="0" dirty="0">
              <a:solidFill>
                <a:srgbClr val="000000"/>
              </a:solidFill>
              <a:effectLst/>
              <a:ea typeface="Book Antiqua" panose="02040602050305030304" pitchFamily="18" charset="0"/>
              <a:cs typeface="Book Antiqua" panose="02040602050305030304" pitchFamily="18" charset="0"/>
            </a:endParaRPr>
          </a:p>
          <a:p>
            <a:pPr marL="342900" lvl="0" indent="-342900" algn="just">
              <a:lnSpc>
                <a:spcPct val="120000"/>
              </a:lnSpc>
              <a:spcBef>
                <a:spcPts val="600"/>
              </a:spcBef>
              <a:spcAft>
                <a:spcPts val="0"/>
              </a:spcAft>
              <a:buClr>
                <a:srgbClr val="000000"/>
              </a:buClr>
              <a:buSzPct val="100000"/>
              <a:buFont typeface="Arial" panose="020B0604020202020204" pitchFamily="34" charset="0"/>
              <a:buChar char="•"/>
              <a:tabLst>
                <a:tab pos="-180340" algn="l"/>
                <a:tab pos="1088390" algn="l"/>
              </a:tabLst>
            </a:pPr>
            <a:r>
              <a:rPr lang="en-GB" sz="1900" i="1" u="none" strike="noStrike" spc="0" dirty="0">
                <a:solidFill>
                  <a:srgbClr val="000000"/>
                </a:solidFill>
                <a:effectLst/>
                <a:ea typeface="Book Antiqua" panose="02040602050305030304" pitchFamily="18" charset="0"/>
                <a:cs typeface="Book Antiqua" panose="02040602050305030304" pitchFamily="18" charset="0"/>
              </a:rPr>
              <a:t>Building patterns of committed action:</a:t>
            </a:r>
            <a:r>
              <a:rPr lang="en-GB" sz="1900" u="none" strike="noStrike" spc="0" dirty="0">
                <a:solidFill>
                  <a:srgbClr val="000000"/>
                </a:solidFill>
                <a:effectLst/>
                <a:ea typeface="Book Antiqua" panose="02040602050305030304" pitchFamily="18" charset="0"/>
                <a:cs typeface="Book Antiqua" panose="02040602050305030304" pitchFamily="18" charset="0"/>
              </a:rPr>
              <a:t> identifying value-based goals and building a concrete action plan; identifying and working through perceived and potential future barriers to change; appreciating the qualities of committed action, including vitality and sense of growth.</a:t>
            </a:r>
            <a:endParaRPr lang="en-GB" sz="1900" u="none" strike="noStrike" spc="0" dirty="0">
              <a:effectLst/>
              <a:ea typeface="Book Antiqua" panose="02040602050305030304" pitchFamily="18" charset="0"/>
              <a:cs typeface="Book Antiqua" panose="02040602050305030304" pitchFamily="18" charset="0"/>
            </a:endParaRPr>
          </a:p>
          <a:p>
            <a:endParaRPr lang="en-GB" dirty="0"/>
          </a:p>
        </p:txBody>
      </p:sp>
    </p:spTree>
    <p:extLst>
      <p:ext uri="{BB962C8B-B14F-4D97-AF65-F5344CB8AC3E}">
        <p14:creationId xmlns:p14="http://schemas.microsoft.com/office/powerpoint/2010/main" val="1137694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Mindfulness</a:t>
            </a:r>
          </a:p>
        </p:txBody>
      </p:sp>
      <p:sp>
        <p:nvSpPr>
          <p:cNvPr id="3" name="Content Placeholder 2"/>
          <p:cNvSpPr>
            <a:spLocks noGrp="1"/>
          </p:cNvSpPr>
          <p:nvPr>
            <p:ph idx="1"/>
          </p:nvPr>
        </p:nvSpPr>
        <p:spPr/>
        <p:txBody>
          <a:bodyPr anchor="ctr">
            <a:normAutofit/>
          </a:bodyPr>
          <a:lstStyle/>
          <a:p>
            <a:pPr marL="0" indent="0">
              <a:lnSpc>
                <a:spcPct val="110000"/>
              </a:lnSpc>
              <a:buNone/>
            </a:pPr>
            <a:r>
              <a:rPr lang="en-GB" sz="1600" i="1" dirty="0"/>
              <a:t>Bishop et al. (2004)</a:t>
            </a:r>
          </a:p>
          <a:p>
            <a:pPr>
              <a:lnSpc>
                <a:spcPct val="110000"/>
              </a:lnSpc>
            </a:pPr>
            <a:endParaRPr lang="en-GB" sz="1600" dirty="0"/>
          </a:p>
          <a:p>
            <a:pPr lvl="0">
              <a:lnSpc>
                <a:spcPct val="110000"/>
              </a:lnSpc>
            </a:pPr>
            <a:r>
              <a:rPr lang="en-GB" sz="1600" i="1" dirty="0"/>
              <a:t>Self-regulation of attention:</a:t>
            </a:r>
            <a:r>
              <a:rPr lang="en-GB" sz="1600" dirty="0"/>
              <a:t> being fully aware of our current experience – observing and attending to our changing thoughts, feelings and sensations as they occur. This allows us to be aware of these phenomena, but not to elaborate on them. Rather than getting caught up in ruminative thoughts, mindfulness involves a direct non-judgmental experience of events in the mind and body. </a:t>
            </a:r>
          </a:p>
          <a:p>
            <a:pPr lvl="0">
              <a:lnSpc>
                <a:spcPct val="110000"/>
              </a:lnSpc>
            </a:pPr>
            <a:endParaRPr lang="en-GB" sz="1600" dirty="0"/>
          </a:p>
          <a:p>
            <a:pPr lvl="0">
              <a:lnSpc>
                <a:spcPct val="110000"/>
              </a:lnSpc>
            </a:pPr>
            <a:r>
              <a:rPr lang="en-GB" sz="1600" i="1" dirty="0"/>
              <a:t>An orientation towards one’s experiences in the present moment characterized by curiosity, openness and acceptance: </a:t>
            </a:r>
            <a:r>
              <a:rPr lang="en-GB" sz="1600" dirty="0"/>
              <a:t>the lack of cognitive effort given to the engagement and elaboration of our experiences allows us to focus on our present experience. Rather than observing experience through the filter of our beliefs and assumptions, mindfulness involves a direct, unfiltered awareness of our experiences.</a:t>
            </a:r>
          </a:p>
          <a:p>
            <a:pPr>
              <a:lnSpc>
                <a:spcPct val="90000"/>
              </a:lnSpc>
            </a:pPr>
            <a:endParaRPr lang="en-GB" sz="1600" dirty="0"/>
          </a:p>
        </p:txBody>
      </p:sp>
    </p:spTree>
    <p:extLst>
      <p:ext uri="{BB962C8B-B14F-4D97-AF65-F5344CB8AC3E}">
        <p14:creationId xmlns:p14="http://schemas.microsoft.com/office/powerpoint/2010/main" val="3428613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7BE7C-1CAF-44FA-912E-E40850E6FA2E}"/>
              </a:ext>
            </a:extLst>
          </p:cNvPr>
          <p:cNvSpPr>
            <a:spLocks noGrp="1"/>
          </p:cNvSpPr>
          <p:nvPr>
            <p:ph type="title"/>
          </p:nvPr>
        </p:nvSpPr>
        <p:spPr/>
        <p:txBody>
          <a:bodyPr>
            <a:normAutofit/>
          </a:bodyPr>
          <a:lstStyle/>
          <a:p>
            <a:r>
              <a:rPr lang="en-GB" dirty="0"/>
              <a:t>The Paradox of Trying Not to Think …</a:t>
            </a:r>
          </a:p>
        </p:txBody>
      </p:sp>
      <p:sp>
        <p:nvSpPr>
          <p:cNvPr id="3" name="Content Placeholder 2">
            <a:extLst>
              <a:ext uri="{FF2B5EF4-FFF2-40B4-BE49-F238E27FC236}">
                <a16:creationId xmlns:a16="http://schemas.microsoft.com/office/drawing/2014/main" id="{F23DC879-F41B-4028-8991-5E64A682ED3A}"/>
              </a:ext>
            </a:extLst>
          </p:cNvPr>
          <p:cNvSpPr>
            <a:spLocks noGrp="1"/>
          </p:cNvSpPr>
          <p:nvPr>
            <p:ph idx="1"/>
          </p:nvPr>
        </p:nvSpPr>
        <p:spPr/>
        <p:txBody>
          <a:bodyPr>
            <a:normAutofit fontScale="77500" lnSpcReduction="20000"/>
          </a:bodyPr>
          <a:lstStyle/>
          <a:p>
            <a:pPr marL="0" indent="0" algn="l">
              <a:buNone/>
            </a:pPr>
            <a:r>
              <a:rPr lang="en-GB" sz="2300" i="1" dirty="0">
                <a:solidFill>
                  <a:srgbClr val="2A2A2A"/>
                </a:solidFill>
                <a:effectLst/>
              </a:rPr>
              <a:t>Don’t think about your thoughts worksheet</a:t>
            </a:r>
          </a:p>
          <a:p>
            <a:pPr algn="l"/>
            <a:r>
              <a:rPr lang="en-GB" b="0" i="0" dirty="0">
                <a:solidFill>
                  <a:srgbClr val="2A2A2A"/>
                </a:solidFill>
                <a:effectLst/>
              </a:rPr>
              <a:t>Suppression and avoidance have detrimental effects over time. As maladaptive strategies, they often tend to work against us rather than in our favour – amplifying the psychological experience we are trying to escape. By eliciting this ‘rebound’ effect, this acceptance exercise allows therapists to help clients recognize this.</a:t>
            </a:r>
          </a:p>
          <a:p>
            <a:pPr algn="l"/>
            <a:r>
              <a:rPr lang="en-GB" b="0" i="0" dirty="0">
                <a:solidFill>
                  <a:srgbClr val="2A2A2A"/>
                </a:solidFill>
                <a:effectLst/>
              </a:rPr>
              <a:t>This worksheet has two parts. First, however, it helps to explain the role of mindfulness in coping with unwanted thoughts, feelings and memories. Then, the client is instructed to do the following.</a:t>
            </a:r>
          </a:p>
          <a:p>
            <a:pPr algn="l">
              <a:buFont typeface="+mj-lt"/>
              <a:buAutoNum type="arabicPeriod"/>
            </a:pPr>
            <a:r>
              <a:rPr lang="en-GB" b="0" i="0" dirty="0">
                <a:solidFill>
                  <a:srgbClr val="2A2A2A"/>
                </a:solidFill>
                <a:effectLst/>
              </a:rPr>
              <a:t>Recall or identify an undesired thought that is causing them to feel negative – often, this tends to be thought of as ‘A Problem</a:t>
            </a:r>
            <a:r>
              <a:rPr lang="en-GB" dirty="0">
                <a:solidFill>
                  <a:srgbClr val="2A2A2A"/>
                </a:solidFill>
              </a:rPr>
              <a:t>’.</a:t>
            </a:r>
            <a:endParaRPr lang="en-GB" b="0" i="0" dirty="0">
              <a:solidFill>
                <a:srgbClr val="2A2A2A"/>
              </a:solidFill>
              <a:effectLst/>
            </a:endParaRPr>
          </a:p>
          <a:p>
            <a:pPr algn="l">
              <a:buFont typeface="+mj-lt"/>
              <a:buAutoNum type="arabicPeriod"/>
            </a:pPr>
            <a:r>
              <a:rPr lang="en-GB" b="0" i="0" dirty="0">
                <a:solidFill>
                  <a:srgbClr val="2A2A2A"/>
                </a:solidFill>
                <a:effectLst/>
              </a:rPr>
              <a:t>Have them estimate and write down how frequently it has crossed their mind throughout the week.</a:t>
            </a:r>
          </a:p>
          <a:p>
            <a:pPr algn="l">
              <a:buFont typeface="+mj-lt"/>
              <a:buAutoNum type="arabicPeriod"/>
            </a:pPr>
            <a:r>
              <a:rPr lang="en-GB" b="0" i="0" dirty="0">
                <a:solidFill>
                  <a:srgbClr val="2A2A2A"/>
                </a:solidFill>
                <a:effectLst/>
              </a:rPr>
              <a:t>Then, over a period of several minutes, invite them to try to suppress the unwanted thought, in any way they might like to go about it. The third prompt on this worksheet asks them to approximate how often it crossed their mind through that brief period. In this space, make a note of it so this figure is visual.</a:t>
            </a:r>
          </a:p>
          <a:p>
            <a:pPr algn="l">
              <a:buFont typeface="+mj-lt"/>
              <a:buAutoNum type="arabicPeriod"/>
            </a:pPr>
            <a:r>
              <a:rPr lang="en-GB" b="0" i="0" dirty="0">
                <a:solidFill>
                  <a:srgbClr val="2A2A2A"/>
                </a:solidFill>
                <a:effectLst/>
              </a:rPr>
              <a:t>The last step takes a different approach. Rather than actively attempting to suppress the thought, have your client spend the same amount of time thinking of anything else they like – tell them to walk around or do whatever comes naturally. After this, they estimate how many times the thought popped into their mind. This figure can now be compared with the figure from the previous step.</a:t>
            </a:r>
          </a:p>
          <a:p>
            <a:endParaRPr lang="en-GB" dirty="0"/>
          </a:p>
        </p:txBody>
      </p:sp>
    </p:spTree>
    <p:extLst>
      <p:ext uri="{BB962C8B-B14F-4D97-AF65-F5344CB8AC3E}">
        <p14:creationId xmlns:p14="http://schemas.microsoft.com/office/powerpoint/2010/main" val="14443360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358dca98-e3e0-48cd-8ab6-f31fa67a280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TotalTime>
  <Words>1561</Words>
  <Application>Microsoft Office PowerPoint</Application>
  <PresentationFormat>On-screen Show (4:3)</PresentationFormat>
  <Paragraphs>80</Paragraphs>
  <Slides>12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Courier New</vt:lpstr>
      <vt:lpstr>Tahoma</vt:lpstr>
      <vt:lpstr>Office Theme</vt:lpstr>
      <vt:lpstr>Acceptance and Commitment Therapy (ACT)</vt:lpstr>
      <vt:lpstr>Relational Frames Theory</vt:lpstr>
      <vt:lpstr>Implications for Therapy</vt:lpstr>
      <vt:lpstr>ACT: The Essential Elements – 1</vt:lpstr>
      <vt:lpstr>ACT: The Essential Elements – 2</vt:lpstr>
      <vt:lpstr>So, linked Therapeutic Strategies</vt:lpstr>
      <vt:lpstr>So, linked Therapeutic Strategies</vt:lpstr>
      <vt:lpstr>Mindfulness</vt:lpstr>
      <vt:lpstr>The Paradox of Trying Not to Think …</vt:lpstr>
      <vt:lpstr>An Introduction to Mindfulness</vt:lpstr>
      <vt:lpstr>The Beginnings of Cognitive Defusion …</vt:lpstr>
      <vt:lpstr>The Complete Exercises by Russ Harris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Acceptance and Commitment Therapy (ACT)</dc:title>
  <dc:creator>Paul Bennett</dc:creator>
  <cp:lastModifiedBy>Heathcock, Clara</cp:lastModifiedBy>
  <cp:revision>22</cp:revision>
  <dcterms:created xsi:type="dcterms:W3CDTF">2020-08-31T09:45:58Z</dcterms:created>
  <dcterms:modified xsi:type="dcterms:W3CDTF">2021-03-09T15:50:18Z</dcterms:modified>
</cp:coreProperties>
</file>